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35"/>
  </p:notesMasterIdLst>
  <p:handoutMasterIdLst>
    <p:handoutMasterId r:id="rId36"/>
  </p:handoutMasterIdLst>
  <p:sldIdLst>
    <p:sldId id="394" r:id="rId3"/>
    <p:sldId id="466" r:id="rId4"/>
    <p:sldId id="500" r:id="rId5"/>
    <p:sldId id="506" r:id="rId6"/>
    <p:sldId id="507" r:id="rId7"/>
    <p:sldId id="508" r:id="rId8"/>
    <p:sldId id="511" r:id="rId9"/>
    <p:sldId id="512" r:id="rId10"/>
    <p:sldId id="509" r:id="rId11"/>
    <p:sldId id="513" r:id="rId12"/>
    <p:sldId id="516" r:id="rId13"/>
    <p:sldId id="501" r:id="rId14"/>
    <p:sldId id="519" r:id="rId15"/>
    <p:sldId id="528" r:id="rId16"/>
    <p:sldId id="520" r:id="rId17"/>
    <p:sldId id="521" r:id="rId18"/>
    <p:sldId id="530" r:id="rId19"/>
    <p:sldId id="526" r:id="rId20"/>
    <p:sldId id="538" r:id="rId21"/>
    <p:sldId id="531" r:id="rId22"/>
    <p:sldId id="532" r:id="rId23"/>
    <p:sldId id="537" r:id="rId24"/>
    <p:sldId id="533" r:id="rId25"/>
    <p:sldId id="534" r:id="rId26"/>
    <p:sldId id="535" r:id="rId27"/>
    <p:sldId id="539" r:id="rId28"/>
    <p:sldId id="536" r:id="rId29"/>
    <p:sldId id="505" r:id="rId30"/>
    <p:sldId id="503" r:id="rId31"/>
    <p:sldId id="442" r:id="rId32"/>
    <p:sldId id="352" r:id="rId33"/>
    <p:sldId id="393" r:id="rId3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0B2A483-E564-48D9-8946-18948ADA36B8}">
          <p14:sldIdLst>
            <p14:sldId id="394"/>
            <p14:sldId id="466"/>
            <p14:sldId id="500"/>
          </p14:sldIdLst>
        </p14:section>
        <p14:section name="Objects and Classes in JS" id="{D212A84C-DF41-4DF2-A1D9-0B587D0CBBD1}">
          <p14:sldIdLst>
            <p14:sldId id="506"/>
            <p14:sldId id="507"/>
            <p14:sldId id="508"/>
            <p14:sldId id="511"/>
            <p14:sldId id="512"/>
            <p14:sldId id="509"/>
            <p14:sldId id="513"/>
            <p14:sldId id="516"/>
            <p14:sldId id="501"/>
            <p14:sldId id="519"/>
          </p14:sldIdLst>
        </p14:section>
        <p14:section name="Accessor Properties" id="{BB006EA4-D572-4E6A-B87C-05B431C44C08}">
          <p14:sldIdLst>
            <p14:sldId id="528"/>
            <p14:sldId id="520"/>
            <p14:sldId id="521"/>
          </p14:sldIdLst>
        </p14:section>
        <p14:section name="Static Members" id="{D87CFA32-5344-4931-9688-7690F2DFC1EB}">
          <p14:sldIdLst>
            <p14:sldId id="530"/>
            <p14:sldId id="526"/>
          </p14:sldIdLst>
        </p14:section>
        <p14:section name="Legacy Classes" id="{E8FD6D8D-7242-427F-9B83-BF55CAA8A86C}">
          <p14:sldIdLst>
            <p14:sldId id="538"/>
            <p14:sldId id="531"/>
            <p14:sldId id="532"/>
          </p14:sldIdLst>
        </p14:section>
        <p14:section name="Protecting Class Data" id="{B09E1A81-3DC2-465E-889F-A62EF752BB62}">
          <p14:sldIdLst>
            <p14:sldId id="537"/>
            <p14:sldId id="533"/>
            <p14:sldId id="534"/>
            <p14:sldId id="535"/>
            <p14:sldId id="539"/>
            <p14:sldId id="536"/>
          </p14:sldIdLst>
        </p14:section>
        <p14:section name="Conclusion" id="{4BD70CD9-5C22-4AD2-AD6B-CF9E4BC17F2C}">
          <p14:sldIdLst>
            <p14:sldId id="505"/>
            <p14:sldId id="503"/>
            <p14:sldId id="442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8"/>
    <a:srgbClr val="0D0D0D"/>
    <a:srgbClr val="F8DC9E"/>
    <a:srgbClr val="FBEEDC"/>
    <a:srgbClr val="FBEEC9"/>
    <a:srgbClr val="603A14"/>
    <a:srgbClr val="E85C0E"/>
    <a:srgbClr val="BAB398"/>
    <a:srgbClr val="ADA485"/>
    <a:srgbClr val="C6C0A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 autoAdjust="0"/>
    <p:restoredTop sz="94595" autoAdjust="0"/>
  </p:normalViewPr>
  <p:slideViewPr>
    <p:cSldViewPr>
      <p:cViewPr varScale="1">
        <p:scale>
          <a:sx n="79" d="100"/>
          <a:sy n="79" d="100"/>
        </p:scale>
        <p:origin x="701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28-Oct-16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28-Oct-16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76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>
              <a:solidFill>
                <a:prstClr val="black"/>
              </a:solidFill>
            </a:endParaRPr>
          </a:p>
          <a:p>
            <a:r>
              <a:rPr lang="en-US" sz="100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>
                <a:solidFill>
                  <a:prstClr val="black"/>
                </a:solidFill>
              </a:rPr>
              <a:t>license.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30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28-Oct-16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29805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28-Oct-16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39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javascript-advanced" TargetMode="External"/><Relationship Id="rId21" Type="http://schemas.openxmlformats.org/officeDocument/2006/relationships/image" Target="../media/image43.png"/><Relationship Id="rId7" Type="http://schemas.openxmlformats.org/officeDocument/2006/relationships/image" Target="../media/image36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38.png"/><Relationship Id="rId5" Type="http://schemas.openxmlformats.org/officeDocument/2006/relationships/image" Target="../media/image35.png"/><Relationship Id="rId15" Type="http://schemas.openxmlformats.org/officeDocument/2006/relationships/image" Target="../media/image40.png"/><Relationship Id="rId23" Type="http://schemas.openxmlformats.org/officeDocument/2006/relationships/image" Target="../media/image44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42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37.png"/><Relationship Id="rId14" Type="http://schemas.openxmlformats.org/officeDocument/2006/relationships/hyperlink" Target="http://www.indeavr.com/" TargetMode="External"/><Relationship Id="rId22" Type="http://schemas.openxmlformats.org/officeDocument/2006/relationships/hyperlink" Target="http://www.telenor.bg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image" Target="../media/image48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4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46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judge.softuni.bg/Contests/336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647700"/>
            <a:ext cx="8125251" cy="1171552"/>
          </a:xfrm>
        </p:spPr>
        <p:txBody>
          <a:bodyPr>
            <a:normAutofit/>
          </a:bodyPr>
          <a:lstStyle/>
          <a:p>
            <a:r>
              <a:rPr lang="en-US" dirty="0"/>
              <a:t>Classes and Class Members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1819274"/>
            <a:ext cx="8125251" cy="1185577"/>
          </a:xfrm>
        </p:spPr>
        <p:txBody>
          <a:bodyPr>
            <a:normAutofit fontScale="92500"/>
          </a:bodyPr>
          <a:lstStyle/>
          <a:p>
            <a:r>
              <a:rPr lang="en-US" dirty="0"/>
              <a:t>Classes, Constructors, Properties, Methods, Accessors, Static Members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/>
              <a:t>Technical Trainers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98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986296">
            <a:off x="5206883" y="3874423"/>
            <a:ext cx="1146469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Classes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25661">
            <a:off x="5542949" y="4889802"/>
            <a:ext cx="1023221" cy="10232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/>
          <p:cNvGrpSpPr/>
          <p:nvPr/>
        </p:nvGrpSpPr>
        <p:grpSpPr>
          <a:xfrm>
            <a:off x="6767424" y="3733800"/>
            <a:ext cx="4737188" cy="2563906"/>
            <a:chOff x="6551612" y="3921617"/>
            <a:chExt cx="4724400" cy="2491578"/>
          </a:xfrm>
        </p:grpSpPr>
        <p:pic>
          <p:nvPicPr>
            <p:cNvPr id="17" name="Picture 4" descr="C:\Documents\Courses\OOP\OOP Images\bb.png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1612" y="3921617"/>
              <a:ext cx="3009011" cy="23332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/>
            <p:cNvSpPr/>
            <p:nvPr/>
          </p:nvSpPr>
          <p:spPr>
            <a:xfrm>
              <a:off x="7309194" y="4084995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981547" y="5443148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600000" lon="1200000" rev="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P</a:t>
              </a:r>
              <a:endParaRPr lang="en-US" sz="45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634980" y="4770795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pic>
          <p:nvPicPr>
            <p:cNvPr id="21" name="Picture 3" descr="C:\Documents\Courses\OOP\OOP Images\objects.png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59499" y="3957476"/>
              <a:ext cx="2416513" cy="2455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/>
            <p:cNvSpPr/>
            <p:nvPr/>
          </p:nvSpPr>
          <p:spPr>
            <a:xfrm>
              <a:off x="9466054" y="4501393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0742612" y="4724632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0" lon="9000000" rev="1080000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O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0133012" y="5367634"/>
              <a:ext cx="227009" cy="784830"/>
            </a:xfrm>
            <a:prstGeom prst="rect">
              <a:avLst/>
            </a:prstGeom>
            <a:noFill/>
            <a:scene3d>
              <a:camera prst="orthographicFront">
                <a:rot lat="600000" lon="1200000" rev="0"/>
              </a:camera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5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P</a:t>
              </a:r>
              <a:endParaRPr lang="en-US" sz="45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sz="3200" dirty="0"/>
              <a:t>Create a class </a:t>
            </a: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Person</a:t>
            </a:r>
            <a:r>
              <a:rPr lang="en-US" sz="3200" dirty="0"/>
              <a:t> to hold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firstName</a:t>
            </a:r>
            <a:r>
              <a:rPr lang="en-US" sz="3200" dirty="0"/>
              <a:t> +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lastName</a:t>
            </a:r>
            <a:r>
              <a:rPr lang="en-US" sz="3200" dirty="0"/>
              <a:t> +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age</a:t>
            </a:r>
            <a:r>
              <a:rPr lang="en-US" sz="3200" dirty="0"/>
              <a:t> +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</a:rPr>
              <a:t>email</a:t>
            </a:r>
          </a:p>
          <a:p>
            <a:pPr lvl="1"/>
            <a:r>
              <a:rPr lang="en-US" sz="3000" dirty="0"/>
              <a:t>Define </a:t>
            </a:r>
            <a:r>
              <a:rPr lang="en-US" sz="30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toString()</a:t>
            </a:r>
            <a:r>
              <a:rPr lang="en-US" sz="3000" dirty="0"/>
              <a:t> method to print the person in this format:</a:t>
            </a:r>
          </a:p>
          <a:p>
            <a:pPr lvl="1"/>
            <a:endParaRPr lang="en-US" sz="3000" dirty="0"/>
          </a:p>
          <a:p>
            <a:pPr>
              <a:spcBef>
                <a:spcPts val="2400"/>
              </a:spcBef>
            </a:pPr>
            <a:r>
              <a:rPr lang="en-US" sz="3200" dirty="0"/>
              <a:t>Write a function 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getPersons()</a:t>
            </a:r>
            <a:r>
              <a:rPr lang="en-US" sz="3200" dirty="0"/>
              <a:t> to return an array of the following persons:</a:t>
            </a:r>
          </a:p>
          <a:p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Persons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2448128"/>
            <a:ext cx="10667998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pt-BR" sz="28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firstName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{</a:t>
            </a:r>
            <a:r>
              <a:rPr lang="pt-BR" sz="28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lastName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 (age: {</a:t>
            </a:r>
            <a:r>
              <a:rPr lang="pt-BR" sz="28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},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email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{</a:t>
            </a:r>
            <a:r>
              <a:rPr lang="pt-BR" sz="2800" b="1" i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email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})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115019"/>
              </p:ext>
            </p:extLst>
          </p:nvPr>
        </p:nvGraphicFramePr>
        <p:xfrm>
          <a:off x="2853371" y="4038600"/>
          <a:ext cx="628904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3855">
                  <a:extLst>
                    <a:ext uri="{9D8B030D-6E8A-4147-A177-3AD203B41FA5}">
                      <a16:colId xmlns:a16="http://schemas.microsoft.com/office/drawing/2014/main" val="1927571903"/>
                    </a:ext>
                  </a:extLst>
                </a:gridCol>
                <a:gridCol w="1594739">
                  <a:extLst>
                    <a:ext uri="{9D8B030D-6E8A-4147-A177-3AD203B41FA5}">
                      <a16:colId xmlns:a16="http://schemas.microsoft.com/office/drawing/2014/main" val="4254615490"/>
                    </a:ext>
                  </a:extLst>
                </a:gridCol>
                <a:gridCol w="748729">
                  <a:extLst>
                    <a:ext uri="{9D8B030D-6E8A-4147-A177-3AD203B41FA5}">
                      <a16:colId xmlns:a16="http://schemas.microsoft.com/office/drawing/2014/main" val="678313436"/>
                    </a:ext>
                  </a:extLst>
                </a:gridCol>
                <a:gridCol w="2311718">
                  <a:extLst>
                    <a:ext uri="{9D8B030D-6E8A-4147-A177-3AD203B41FA5}">
                      <a16:colId xmlns:a16="http://schemas.microsoft.com/office/drawing/2014/main" val="2682496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 Name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Last Name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Age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Email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991613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Maria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Petrova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22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mp@yahoo.com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3826592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SoftUni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3634061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Stephan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Nikolov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25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94778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Peter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Kolev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1">
                          <a:effectLst>
                            <a:outerShdw blurRad="63500" sx="102000" sy="102000" algn="ctr" rotWithShape="0">
                              <a:schemeClr val="tx1">
                                <a:alpha val="40000"/>
                              </a:schemeClr>
                            </a:outerShdw>
                          </a:effectLst>
                        </a:rPr>
                        <a:t>24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n-US" noProof="1"/>
                        <a:t>ptr@gmail.com</a:t>
                      </a:r>
                      <a:endParaRPr lang="en-US" noProof="1">
                        <a:effectLst>
                          <a:outerShdw blurRad="63500" sx="102000" sy="102000" algn="ctr" rotWithShape="0">
                            <a:schemeClr val="tx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377834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71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getPersons()</a:t>
            </a:r>
            <a:r>
              <a:rPr lang="en-US" dirty="0"/>
              <a:t> function should work like this: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Persons – Output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2016701"/>
            <a:ext cx="10667998" cy="66247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getPersons()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.join("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"));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0414" y="3504107"/>
            <a:ext cx="10667998" cy="270700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Maria Petrova (age: 22, email: mp@yahoo.com)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SoftUni undefined (age: undefined, email: undefined)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Stephan Nikolov (age: 25, email: undefined)</a:t>
            </a:r>
            <a:r>
              <a:rPr lang="en-US" sz="32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32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Peter Kolev (age: 24, email: ptr@gmail.com)</a:t>
            </a:r>
          </a:p>
        </p:txBody>
      </p:sp>
      <p:sp>
        <p:nvSpPr>
          <p:cNvPr id="7" name="Arrow: Down 6"/>
          <p:cNvSpPr/>
          <p:nvPr/>
        </p:nvSpPr>
        <p:spPr>
          <a:xfrm>
            <a:off x="5940424" y="2915919"/>
            <a:ext cx="304800" cy="381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967606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  <a:r>
              <a:rPr lang="en-US"/>
              <a:t>: Person </a:t>
            </a:r>
            <a:r>
              <a:rPr lang="en-US" dirty="0"/>
              <a:t>Class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7706" y="1198880"/>
            <a:ext cx="10813414" cy="513908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29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9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(firstName, lastName, age, email) {</a:t>
            </a:r>
          </a:p>
          <a:p>
            <a:pPr marL="982663" indent="-982663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[this.firstName,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this.lastName,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this.age,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this.email] = [firstName,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lastName,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age,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email];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9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toString</a:t>
            </a: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1166813" indent="-1166813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`${this.firstName} ${this.lastName} (age: ${this.age}, email: ${this.email})`;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9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979612" y="5792445"/>
            <a:ext cx="9521508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lvl="0" algn="ctr"/>
            <a:r>
              <a:rPr lang="en-US" sz="2600">
                <a:solidFill>
                  <a:prstClr val="white"/>
                </a:solidFill>
              </a:rPr>
              <a:t>Check your solution here: </a:t>
            </a:r>
            <a:r>
              <a:rPr lang="en-US" sz="2600">
                <a:solidFill>
                  <a:prstClr val="white"/>
                </a:solidFill>
                <a:hlinkClick r:id="rId2"/>
              </a:rPr>
              <a:t>https://judge.softuni.bg/Contests/336</a:t>
            </a:r>
            <a:endParaRPr lang="en-US" sz="26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99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US" noProof="1"/>
              <a:t>getPersons()</a:t>
            </a:r>
            <a:r>
              <a:rPr lang="en-US" dirty="0"/>
              <a:t> Function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4" y="1286908"/>
            <a:ext cx="10820398" cy="450429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getPersons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Person { …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[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Person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('Maria',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'Petrova',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22,</a:t>
            </a:r>
            <a:r>
              <a:rPr lang="pt-BR" sz="1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'mp@yahoo.com'),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Person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('SoftUni'),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Person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('Stephan',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'Nikolov',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25),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Person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('Peter',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'Kolev',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24,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'ptr@gmail.com'),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];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6005" y="6075680"/>
            <a:ext cx="1055681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Check your solution here: </a:t>
            </a:r>
            <a:r>
              <a:rPr lang="en-US" sz="2600" dirty="0">
                <a:hlinkClick r:id="rId2"/>
              </a:rPr>
              <a:t>https://judge.softuni.bg/Contests/336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28794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76800"/>
            <a:ext cx="8938472" cy="820600"/>
          </a:xfrm>
        </p:spPr>
        <p:txBody>
          <a:bodyPr/>
          <a:lstStyle/>
          <a:p>
            <a:r>
              <a:rPr lang="en-US" dirty="0"/>
              <a:t>Accessor Properties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Defining Getters and Setters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774" y="1524000"/>
            <a:ext cx="6688838" cy="2895600"/>
          </a:xfrm>
          <a:prstGeom prst="roundRect">
            <a:avLst>
              <a:gd name="adj" fmla="val 1165"/>
            </a:avLst>
          </a:prstGeom>
        </p:spPr>
      </p:pic>
      <p:grpSp>
        <p:nvGrpSpPr>
          <p:cNvPr id="14" name="Group 13"/>
          <p:cNvGrpSpPr/>
          <p:nvPr/>
        </p:nvGrpSpPr>
        <p:grpSpPr>
          <a:xfrm>
            <a:off x="1217613" y="1524000"/>
            <a:ext cx="2057400" cy="2895600"/>
            <a:chOff x="1217612" y="1524000"/>
            <a:chExt cx="2123805" cy="2895600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1217613" y="1524000"/>
              <a:ext cx="2123804" cy="112459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000" noProof="1">
                  <a:latin typeface="Consolas" panose="020B0609020204030204" pitchFamily="49" charset="0"/>
                </a:rPr>
                <a:t>class</a:t>
              </a:r>
              <a:r>
                <a:rPr lang="en-US" sz="3000" b="1" noProof="1">
                  <a:latin typeface="Consolas" panose="020B0609020204030204" pitchFamily="49" charset="0"/>
                </a:rPr>
                <a:t> </a:t>
              </a:r>
              <a:r>
                <a:rPr lang="en-US" sz="30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Circle</a:t>
              </a:r>
            </a:p>
          </p:txBody>
        </p:sp>
        <p:sp>
          <p:nvSpPr>
            <p:cNvPr id="10" name="Rectangle 4"/>
            <p:cNvSpPr>
              <a:spLocks noChangeArrowheads="1"/>
            </p:cNvSpPr>
            <p:nvPr/>
          </p:nvSpPr>
          <p:spPr bwMode="auto">
            <a:xfrm>
              <a:off x="1217612" y="2648601"/>
              <a:ext cx="2123804" cy="68786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000" b="1" noProof="1">
                  <a:latin typeface="Consolas" panose="020B0609020204030204" pitchFamily="49" charset="0"/>
                </a:rPr>
                <a:t>radius</a:t>
              </a:r>
            </a:p>
          </p:txBody>
        </p:sp>
        <p:sp>
          <p:nvSpPr>
            <p:cNvPr id="13" name="Rectangle 4"/>
            <p:cNvSpPr>
              <a:spLocks noChangeArrowheads="1"/>
            </p:cNvSpPr>
            <p:nvPr/>
          </p:nvSpPr>
          <p:spPr bwMode="auto">
            <a:xfrm>
              <a:off x="1217612" y="3336471"/>
              <a:ext cx="2123804" cy="108312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000" b="1" noProof="1">
                  <a:latin typeface="Consolas" panose="020B0609020204030204" pitchFamily="49" charset="0"/>
                </a:rPr>
                <a:t>diameter</a:t>
              </a:r>
            </a:p>
            <a:p>
              <a:pPr eaLnBrk="0" hangingPunct="0"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3000" b="1" noProof="1">
                  <a:latin typeface="Consolas" panose="020B0609020204030204" pitchFamily="49" charset="0"/>
                </a:rPr>
                <a:t>area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1465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766413" y="90541"/>
            <a:ext cx="2347800" cy="900059"/>
          </a:xfrm>
          <a:prstGeom prst="rect">
            <a:avLst/>
          </a:prstGeom>
          <a:solidFill>
            <a:srgbClr val="0D0D0D">
              <a:alpha val="50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Accessor Properties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84214" y="1180288"/>
            <a:ext cx="10820398" cy="52083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Circle {</a:t>
            </a:r>
          </a:p>
          <a:p>
            <a:pPr eaLnBrk="0" hangingPunct="0">
              <a:lnSpc>
                <a:spcPct val="105000"/>
              </a:lnSpc>
              <a:spcBef>
                <a:spcPts val="6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constructor(radius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 { this.radius = radius;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diameter() {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return 2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*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this.radius;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diameter(diameter)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this.radius = diameter / 2; 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area()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Math.PI * this.radius * this.radius;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9785901" y="2391012"/>
            <a:ext cx="1871111" cy="1006638"/>
          </a:xfrm>
          <a:prstGeom prst="wedgeRoundRectCallout">
            <a:avLst>
              <a:gd name="adj1" fmla="val -77665"/>
              <a:gd name="adj2" fmla="val -2711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Property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getter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7313612" y="2936240"/>
            <a:ext cx="1828800" cy="990600"/>
          </a:xfrm>
          <a:prstGeom prst="wedgeRoundRectCallout">
            <a:avLst>
              <a:gd name="adj1" fmla="val -94857"/>
              <a:gd name="adj2" fmla="val -2144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Property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setter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4248135" y="4155659"/>
            <a:ext cx="4431997" cy="634781"/>
          </a:xfrm>
          <a:prstGeom prst="wedgeRoundRectCallout">
            <a:avLst>
              <a:gd name="adj1" fmla="val -61214"/>
              <a:gd name="adj2" fmla="val 3505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Read-only property 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area</a:t>
            </a:r>
            <a:r>
              <a:rPr lang="en-US" sz="2800" dirty="0">
                <a:solidFill>
                  <a:srgbClr val="FFFFFF"/>
                </a:solidFill>
              </a:rPr>
              <a:t>"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4854892" y="467664"/>
            <a:ext cx="7048500" cy="1106832"/>
          </a:xfrm>
          <a:prstGeom prst="wedgeRoundRectCallout">
            <a:avLst>
              <a:gd name="adj1" fmla="val -64218"/>
              <a:gd name="adj2" fmla="val 40791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Class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Circle</a:t>
            </a:r>
            <a:r>
              <a:rPr lang="en-US" sz="2800" dirty="0">
                <a:solidFill>
                  <a:srgbClr val="FFFFFF"/>
                </a:solidFill>
              </a:rPr>
              <a:t> will hold property 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radius</a:t>
            </a:r>
            <a:r>
              <a:rPr lang="en-US" sz="2800" dirty="0">
                <a:solidFill>
                  <a:srgbClr val="FFFFFF"/>
                </a:solidFill>
              </a:rPr>
              <a:t>" + accessor properties 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diameter</a:t>
            </a:r>
            <a:r>
              <a:rPr lang="en-US" sz="2800" dirty="0">
                <a:solidFill>
                  <a:srgbClr val="FFFFFF"/>
                </a:solidFill>
              </a:rPr>
              <a:t>" and "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area</a:t>
            </a:r>
            <a:r>
              <a:rPr lang="en-US" sz="2800" dirty="0">
                <a:solidFill>
                  <a:srgbClr val="FFFFFF"/>
                </a:solidFill>
              </a:rPr>
              <a:t>"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284412" y="5823098"/>
            <a:ext cx="9220200" cy="56552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Check your solution here: </a:t>
            </a: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https://judge.softuni.bg/Contests/336</a:t>
            </a: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29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766413" y="90541"/>
            <a:ext cx="2347800" cy="900059"/>
          </a:xfrm>
          <a:prstGeom prst="rect">
            <a:avLst/>
          </a:prstGeom>
          <a:solidFill>
            <a:srgbClr val="0D0D0D">
              <a:alpha val="50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Accessor Properties in Action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04534" y="1295400"/>
            <a:ext cx="10820398" cy="208439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Circle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(2);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console.log(`Radius: 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radius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2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console.log(`Diameter: 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diameter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4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console.log(`Area: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12.566370614359172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04534" y="4240201"/>
            <a:ext cx="10820398" cy="208439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diameter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1.6;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console.log(`Radius: 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radius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0.8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console.log(`Diameter: 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diameter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1.6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console.log(`Area: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${c.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area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}`);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// 2.0106192982974678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812" y="268341"/>
            <a:ext cx="3604662" cy="1560459"/>
          </a:xfrm>
          <a:prstGeom prst="roundRect">
            <a:avLst>
              <a:gd name="adj" fmla="val 1787"/>
            </a:avLst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22038"/>
          <a:stretch/>
        </p:blipFill>
        <p:spPr>
          <a:xfrm>
            <a:off x="8156460" y="3483695"/>
            <a:ext cx="3600014" cy="1240705"/>
          </a:xfrm>
          <a:prstGeom prst="roundRect">
            <a:avLst>
              <a:gd name="adj" fmla="val 1787"/>
            </a:avLst>
          </a:prstGeom>
        </p:spPr>
      </p:pic>
    </p:spTree>
    <p:extLst>
      <p:ext uri="{BB962C8B-B14F-4D97-AF65-F5344CB8AC3E}">
        <p14:creationId xmlns:p14="http://schemas.microsoft.com/office/powerpoint/2010/main" val="844665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1476" y="5504000"/>
            <a:ext cx="8938472" cy="820600"/>
          </a:xfrm>
        </p:spPr>
        <p:txBody>
          <a:bodyPr/>
          <a:lstStyle/>
          <a:p>
            <a:r>
              <a:rPr lang="en-US" dirty="0"/>
              <a:t>Static Methods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294" y="1541600"/>
            <a:ext cx="5351318" cy="3550227"/>
          </a:xfrm>
          <a:prstGeom prst="roundRect">
            <a:avLst>
              <a:gd name="adj" fmla="val 3060"/>
            </a:avLst>
          </a:prstGeom>
          <a:scene3d>
            <a:camera prst="perspectiveHeroicExtremeRightFacing">
              <a:rot lat="449630" lon="20136790" rev="21556841"/>
            </a:camera>
            <a:lightRig rig="threePt" dir="t"/>
          </a:scene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212" y="1541601"/>
            <a:ext cx="4635281" cy="3550226"/>
          </a:xfrm>
          <a:prstGeom prst="roundRect">
            <a:avLst>
              <a:gd name="adj" fmla="val 3346"/>
            </a:avLst>
          </a:prstGeom>
          <a:scene3d>
            <a:camera prst="perspectiveHeroicExtremeLeftFacing">
              <a:rot lat="449630" lon="1463207" rev="43156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84492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Methods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4" y="1209346"/>
            <a:ext cx="10667998" cy="5039054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Point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(x, y)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this.x = 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this.y = y;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static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distance(a, b)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const dx = a.x - b.x;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const dy = a.y - b.y;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Math.sqrt(dx*dx + dy*dy);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804012" y="1209346"/>
            <a:ext cx="5624400" cy="195513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p1 = new Point(5,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p2 = new Point(10,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10);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Point.distance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(p1,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p2));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284412" y="5682879"/>
            <a:ext cx="9144000" cy="56552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Check your solution here: </a:t>
            </a: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https://judge.softuni.bg/Contests/336</a:t>
            </a: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962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01515" y="5544640"/>
            <a:ext cx="8938472" cy="820600"/>
          </a:xfrm>
        </p:spPr>
        <p:txBody>
          <a:bodyPr/>
          <a:lstStyle/>
          <a:p>
            <a:r>
              <a:rPr lang="en-US" dirty="0"/>
              <a:t>Legacy Classes</a:t>
            </a:r>
            <a:r>
              <a:rPr lang="bg-BG" dirty="0"/>
              <a:t> </a:t>
            </a:r>
            <a:r>
              <a:rPr lang="en-US" dirty="0"/>
              <a:t>in JS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6318" y="2035897"/>
            <a:ext cx="3066718" cy="237763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315" y="2095647"/>
            <a:ext cx="2683811" cy="22581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3240" y="953344"/>
            <a:ext cx="3475021" cy="406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87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Objects and Classes</a:t>
            </a:r>
          </a:p>
          <a:p>
            <a:pPr marL="720725" lvl="1" indent="-365125">
              <a:lnSpc>
                <a:spcPct val="120000"/>
              </a:lnSpc>
            </a:pPr>
            <a:r>
              <a:rPr lang="en-US" dirty="0"/>
              <a:t>Defining Classes in JS</a:t>
            </a:r>
          </a:p>
          <a:p>
            <a:pPr marL="720725" lvl="1" indent="-365125">
              <a:lnSpc>
                <a:spcPct val="120000"/>
              </a:lnSpc>
            </a:pPr>
            <a:r>
              <a:rPr lang="en-US" dirty="0"/>
              <a:t>Constructors and Methods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Accessor Properties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Static Members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Legacy Classes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/>
              <a:t>Protecting Class Data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6514" y="990600"/>
            <a:ext cx="2045212" cy="204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212" y="1486376"/>
            <a:ext cx="3574938" cy="46096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1012" y="3986952"/>
            <a:ext cx="1865115" cy="18651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97262">
            <a:off x="10150719" y="1364121"/>
            <a:ext cx="1211868" cy="121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26160"/>
            <a:ext cx="11804822" cy="5570355"/>
          </a:xfrm>
        </p:spPr>
        <p:txBody>
          <a:bodyPr/>
          <a:lstStyle/>
          <a:p>
            <a:r>
              <a:rPr lang="en-US" dirty="0"/>
              <a:t>Before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ES2015 </a:t>
            </a:r>
            <a:r>
              <a:rPr lang="en-US" dirty="0"/>
              <a:t>(ES6), classes were composed manually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Legacy Classes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3436" y="1910571"/>
            <a:ext cx="10518776" cy="420574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height)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= width;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 = height;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prototype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.area = function ()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*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rect =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Rectangle(3, 5);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8232634" y="1711628"/>
            <a:ext cx="3424378" cy="1021903"/>
          </a:xfrm>
          <a:prstGeom prst="wedgeRoundRectCallout">
            <a:avLst>
              <a:gd name="adj1" fmla="val -64836"/>
              <a:gd name="adj2" fmla="val -180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Constructor</a:t>
            </a:r>
            <a:r>
              <a:rPr lang="en-US" sz="2800" dirty="0">
                <a:solidFill>
                  <a:srgbClr val="FFFFFF"/>
                </a:solidFill>
              </a:rPr>
              <a:t> function defines class data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5840412" y="2922314"/>
            <a:ext cx="4445000" cy="968979"/>
          </a:xfrm>
          <a:prstGeom prst="wedgeRoundRectCallout">
            <a:avLst>
              <a:gd name="adj1" fmla="val -61953"/>
              <a:gd name="adj2" fmla="val 6041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Behavior</a:t>
            </a:r>
            <a:r>
              <a:rPr lang="en-US" sz="2800" dirty="0">
                <a:solidFill>
                  <a:srgbClr val="FFFFFF"/>
                </a:solidFill>
              </a:rPr>
              <a:t> (methods) is later attached to the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prototype</a:t>
            </a:r>
            <a:endParaRPr lang="bg-BG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7847012" y="4917752"/>
            <a:ext cx="3155100" cy="1005349"/>
          </a:xfrm>
          <a:prstGeom prst="wedgeRoundRectCallout">
            <a:avLst>
              <a:gd name="adj1" fmla="val -69090"/>
              <a:gd name="adj2" fmla="val 3855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Instantiation works the same way</a:t>
            </a:r>
            <a:endParaRPr lang="bg-BG" sz="2800" dirty="0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98612" y="6166629"/>
            <a:ext cx="9144000" cy="565521"/>
          </a:xfrm>
          <a:prstGeom prst="rect">
            <a:avLst/>
          </a:prstGeom>
          <a:noFill/>
          <a:ln w="12700">
            <a:noFill/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Check your solution here: </a:t>
            </a:r>
            <a: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https://judge.softuni.bg/Contests/336</a:t>
            </a: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372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 animBg="1"/>
      <p:bldP spid="7" grpId="0" animBg="1"/>
      <p:bldP spid="8" grpId="0" animBg="1"/>
      <p:bldP spid="9" grpId="0" animBg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Comparison with the New Syntax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141412" y="1061720"/>
            <a:ext cx="7361778" cy="534683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height)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= width;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 = height;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area()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*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endParaRPr lang="pt-BR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533858" y="5207465"/>
            <a:ext cx="7513554" cy="1345735"/>
          </a:xfrm>
          <a:prstGeom prst="rect">
            <a:avLst/>
          </a:prstGeom>
          <a:solidFill>
            <a:srgbClr val="2B2B28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Rectangle.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prototype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.area = function()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*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533858" y="2844920"/>
            <a:ext cx="7513554" cy="1745844"/>
          </a:xfrm>
          <a:prstGeom prst="rect">
            <a:avLst/>
          </a:prstGeom>
          <a:solidFill>
            <a:srgbClr val="2B2B28"/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function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height)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= width;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 = height;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" name="Arrow: Bent 10"/>
          <p:cNvSpPr/>
          <p:nvPr/>
        </p:nvSpPr>
        <p:spPr>
          <a:xfrm rot="10800000" flipH="1">
            <a:off x="2894011" y="2895600"/>
            <a:ext cx="762001" cy="762000"/>
          </a:xfrm>
          <a:prstGeom prst="bentArrow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2" name="Arrow: Bent 11"/>
          <p:cNvSpPr/>
          <p:nvPr/>
        </p:nvSpPr>
        <p:spPr>
          <a:xfrm rot="10800000" flipH="1">
            <a:off x="2894012" y="5286472"/>
            <a:ext cx="762000" cy="762000"/>
          </a:xfrm>
          <a:prstGeom prst="bentArrow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12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800600"/>
            <a:ext cx="8938472" cy="820600"/>
          </a:xfrm>
        </p:spPr>
        <p:txBody>
          <a:bodyPr/>
          <a:lstStyle/>
          <a:p>
            <a:r>
              <a:rPr lang="en-US" dirty="0"/>
              <a:t>Protecting Class Data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678768"/>
            <a:ext cx="8938472" cy="688256"/>
          </a:xfrm>
        </p:spPr>
        <p:txBody>
          <a:bodyPr/>
          <a:lstStyle/>
          <a:p>
            <a:r>
              <a:rPr lang="en-US" dirty="0"/>
              <a:t>Keeping the Class State Correct</a:t>
            </a:r>
          </a:p>
        </p:txBody>
      </p:sp>
      <p:pic>
        <p:nvPicPr>
          <p:cNvPr id="7" name="Picture 2" descr="http://cdn1.iconfinder.com/data/icons/BRILLIANT/database/png/400/object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908267" y="1129444"/>
            <a:ext cx="4730219" cy="3671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Резултат с изображение за protect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2" y="1230142"/>
            <a:ext cx="2438400" cy="243840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470" y="1230143"/>
            <a:ext cx="2444032" cy="24384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2453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Write a function that returns a class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Card</a:t>
            </a:r>
            <a:r>
              <a:rPr lang="en-US" dirty="0"/>
              <a:t> and a </a:t>
            </a:r>
            <a:r>
              <a:rPr lang="en-US" noProof="1"/>
              <a:t>enum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Suits</a:t>
            </a:r>
            <a:r>
              <a:rPr lang="en-US" dirty="0"/>
              <a:t>:</a:t>
            </a:r>
          </a:p>
          <a:p>
            <a:pPr lvl="1">
              <a:spcBef>
                <a:spcPts val="1200"/>
              </a:spcBef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Suits</a:t>
            </a:r>
            <a:r>
              <a:rPr lang="en-US" dirty="0"/>
              <a:t> is an object with keys [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SPADES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HEARTS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DIAMONDS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CLUBS</a:t>
            </a:r>
            <a:r>
              <a:rPr lang="en-US" dirty="0"/>
              <a:t>] and corresponding values [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♠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♥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♦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♣</a:t>
            </a:r>
            <a:r>
              <a:rPr lang="en-US" dirty="0"/>
              <a:t>]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Card</a:t>
            </a:r>
            <a:r>
              <a:rPr lang="en-US" dirty="0"/>
              <a:t> class should hold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Face</a:t>
            </a:r>
            <a:r>
              <a:rPr lang="en-US" dirty="0"/>
              <a:t> </a:t>
            </a:r>
            <a:r>
              <a:rPr lang="bg-BG" dirty="0"/>
              <a:t>+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Suit</a:t>
            </a:r>
            <a:r>
              <a:rPr lang="en-US" dirty="0"/>
              <a:t>: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Face</a:t>
            </a:r>
            <a:r>
              <a:rPr lang="en-US" dirty="0"/>
              <a:t> must be in [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6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9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J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K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</a:t>
            </a:r>
            <a:r>
              <a:rPr lang="en-US" dirty="0"/>
              <a:t>]</a:t>
            </a:r>
          </a:p>
          <a:p>
            <a:pPr lvl="2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Suit</a:t>
            </a:r>
            <a:r>
              <a:rPr lang="en-US" dirty="0"/>
              <a:t> must be a value from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Suites </a:t>
            </a:r>
          </a:p>
          <a:p>
            <a:pPr lvl="1">
              <a:spcBef>
                <a:spcPts val="1200"/>
              </a:spcBef>
            </a:pP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Card.toString()</a:t>
            </a:r>
            <a:r>
              <a:rPr lang="en-US" dirty="0"/>
              <a:t> should return the card as text,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K♦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Creating an invalid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Card</a:t>
            </a:r>
            <a:r>
              <a:rPr lang="en-US" dirty="0"/>
              <a:t> (e.g.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-1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♥</a:t>
            </a:r>
            <a:r>
              <a:rPr lang="en-US" dirty="0"/>
              <a:t>) should throw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Error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Cards</a:t>
            </a:r>
          </a:p>
        </p:txBody>
      </p:sp>
      <p:pic>
        <p:nvPicPr>
          <p:cNvPr id="1026" name="Picture 2" descr="Резултат с изображение за playing car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722880"/>
            <a:ext cx="1615812" cy="225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69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Cards – Sample Output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60413" y="1219200"/>
            <a:ext cx="10732929" cy="150270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defineCards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 (function()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…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Suits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defineCards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.Suites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defineCards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.Card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7689" y="2936240"/>
            <a:ext cx="8631842" cy="10502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new Card("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Q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Suits.DIAMONDS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console.log('' + card);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Q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♦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756657" y="4194128"/>
            <a:ext cx="8621023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new Card("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Suits.DIAMONDS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756657" y="4985082"/>
            <a:ext cx="8621023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new Card("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Suits.Pesho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756657" y="5781917"/>
            <a:ext cx="8621023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card = new Card("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",'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hearts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');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0285411" y="3156155"/>
            <a:ext cx="1207931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OK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0285412" y="4194128"/>
            <a:ext cx="1207932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Error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0285412" y="4985082"/>
            <a:ext cx="1207932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Error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0285411" y="5781917"/>
            <a:ext cx="1207932" cy="597838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algn="ctr"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Error</a:t>
            </a:r>
          </a:p>
        </p:txBody>
      </p:sp>
      <p:sp>
        <p:nvSpPr>
          <p:cNvPr id="3" name="Arrow: Right 2"/>
          <p:cNvSpPr/>
          <p:nvPr/>
        </p:nvSpPr>
        <p:spPr>
          <a:xfrm>
            <a:off x="9594532" y="3288973"/>
            <a:ext cx="525889" cy="3322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1" name="Arrow: Right 20"/>
          <p:cNvSpPr/>
          <p:nvPr/>
        </p:nvSpPr>
        <p:spPr>
          <a:xfrm>
            <a:off x="9594532" y="4326946"/>
            <a:ext cx="525889" cy="3322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5" name="Arrow: Right 24"/>
          <p:cNvSpPr/>
          <p:nvPr/>
        </p:nvSpPr>
        <p:spPr>
          <a:xfrm>
            <a:off x="9594532" y="5117900"/>
            <a:ext cx="525889" cy="3322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6" name="Arrow: Right 25"/>
          <p:cNvSpPr/>
          <p:nvPr/>
        </p:nvSpPr>
        <p:spPr>
          <a:xfrm>
            <a:off x="9594532" y="5914735"/>
            <a:ext cx="525889" cy="3322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844178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3" grpId="0" animBg="1"/>
      <p:bldP spid="21" grpId="0" animBg="1"/>
      <p:bldP spid="25" grpId="0" animBg="1"/>
      <p:bldP spid="2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Create Cards Function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98958" y="1096971"/>
            <a:ext cx="10390909" cy="53160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(function()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{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CLUBS: "\u2663",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♣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DIAMONDS: "\u2666",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♦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HEARTS: "\u2665",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♥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SPADES: "\u2660"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// ♠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};</a:t>
            </a:r>
          </a:p>
          <a:p>
            <a:pPr marL="720725" indent="-720725"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let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Faces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['2', '3', '4', '5', '6', '7', '8', '9', '10', 'J', 'Q', 'K', 'A'];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class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Card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 …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return {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Suits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,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Card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}())</a:t>
            </a:r>
          </a:p>
        </p:txBody>
      </p:sp>
    </p:spTree>
    <p:extLst>
      <p:ext uri="{BB962C8B-B14F-4D97-AF65-F5344CB8AC3E}">
        <p14:creationId xmlns:p14="http://schemas.microsoft.com/office/powerpoint/2010/main" val="277248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Class Card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143000"/>
            <a:ext cx="10744200" cy="531605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Card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(face, suit) {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this.suit = suit;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this.face = face;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face() { return this.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</a:t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face(face) {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if (!Faces.includes(face))</a:t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throw new Error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("Invalid card face: " + face);</a:t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face;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7466012" y="1302091"/>
            <a:ext cx="3886200" cy="1981201"/>
          </a:xfrm>
          <a:prstGeom prst="wedgeRoundRectCallout">
            <a:avLst>
              <a:gd name="adj1" fmla="val -67314"/>
              <a:gd name="adj2" fmla="val 5245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different identifier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this._face</a:t>
            </a:r>
            <a:r>
              <a:rPr lang="en-US" sz="28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avoid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infinite recursion: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set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suit()</a:t>
            </a: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invoking itself</a:t>
            </a:r>
            <a:endParaRPr lang="bg-BG" sz="28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rrow: Curved Right 6"/>
          <p:cNvSpPr/>
          <p:nvPr/>
        </p:nvSpPr>
        <p:spPr>
          <a:xfrm>
            <a:off x="525716" y="2639437"/>
            <a:ext cx="993454" cy="1530240"/>
          </a:xfrm>
          <a:custGeom>
            <a:avLst/>
            <a:gdLst>
              <a:gd name="connsiteX0" fmla="*/ 0 w 685800"/>
              <a:gd name="connsiteY0" fmla="*/ 671513 h 1600200"/>
              <a:gd name="connsiteX1" fmla="*/ 514350 w 685800"/>
              <a:gd name="connsiteY1" fmla="*/ 1321703 h 1600200"/>
              <a:gd name="connsiteX2" fmla="*/ 514350 w 685800"/>
              <a:gd name="connsiteY2" fmla="*/ 1235977 h 1600200"/>
              <a:gd name="connsiteX3" fmla="*/ 685800 w 685800"/>
              <a:gd name="connsiteY3" fmla="*/ 1428750 h 1600200"/>
              <a:gd name="connsiteX4" fmla="*/ 514350 w 685800"/>
              <a:gd name="connsiteY4" fmla="*/ 1578877 h 1600200"/>
              <a:gd name="connsiteX5" fmla="*/ 514350 w 685800"/>
              <a:gd name="connsiteY5" fmla="*/ 1493152 h 1600200"/>
              <a:gd name="connsiteX6" fmla="*/ 0 w 685800"/>
              <a:gd name="connsiteY6" fmla="*/ 842962 h 1600200"/>
              <a:gd name="connsiteX7" fmla="*/ 0 w 685800"/>
              <a:gd name="connsiteY7" fmla="*/ 671513 h 1600200"/>
              <a:gd name="connsiteX0" fmla="*/ 685800 w 685800"/>
              <a:gd name="connsiteY0" fmla="*/ 171450 h 1600200"/>
              <a:gd name="connsiteX1" fmla="*/ 5611 w 685800"/>
              <a:gd name="connsiteY1" fmla="*/ 757238 h 1600200"/>
              <a:gd name="connsiteX2" fmla="*/ 176212 w 685800"/>
              <a:gd name="connsiteY2" fmla="*/ 222117 h 1600200"/>
              <a:gd name="connsiteX3" fmla="*/ 685800 w 685800"/>
              <a:gd name="connsiteY3" fmla="*/ -1 h 1600200"/>
              <a:gd name="connsiteX4" fmla="*/ 685800 w 685800"/>
              <a:gd name="connsiteY4" fmla="*/ 171450 h 1600200"/>
              <a:gd name="connsiteX0" fmla="*/ 0 w 685800"/>
              <a:gd name="connsiteY0" fmla="*/ 671513 h 1600200"/>
              <a:gd name="connsiteX1" fmla="*/ 514350 w 685800"/>
              <a:gd name="connsiteY1" fmla="*/ 1321703 h 1600200"/>
              <a:gd name="connsiteX2" fmla="*/ 514350 w 685800"/>
              <a:gd name="connsiteY2" fmla="*/ 1235977 h 1600200"/>
              <a:gd name="connsiteX3" fmla="*/ 685800 w 685800"/>
              <a:gd name="connsiteY3" fmla="*/ 1428750 h 1600200"/>
              <a:gd name="connsiteX4" fmla="*/ 514350 w 685800"/>
              <a:gd name="connsiteY4" fmla="*/ 1578877 h 1600200"/>
              <a:gd name="connsiteX5" fmla="*/ 514350 w 685800"/>
              <a:gd name="connsiteY5" fmla="*/ 1493152 h 1600200"/>
              <a:gd name="connsiteX6" fmla="*/ 0 w 685800"/>
              <a:gd name="connsiteY6" fmla="*/ 842962 h 1600200"/>
              <a:gd name="connsiteX7" fmla="*/ 0 w 685800"/>
              <a:gd name="connsiteY7" fmla="*/ 671513 h 1600200"/>
              <a:gd name="connsiteX8" fmla="*/ 685800 w 685800"/>
              <a:gd name="connsiteY8" fmla="*/ 0 h 1600200"/>
              <a:gd name="connsiteX9" fmla="*/ 685800 w 685800"/>
              <a:gd name="connsiteY9" fmla="*/ 171450 h 1600200"/>
              <a:gd name="connsiteX10" fmla="*/ 5611 w 685800"/>
              <a:gd name="connsiteY10" fmla="*/ 757238 h 1600200"/>
              <a:gd name="connsiteX0" fmla="*/ 4 w 977634"/>
              <a:gd name="connsiteY0" fmla="*/ 671514 h 1578878"/>
              <a:gd name="connsiteX1" fmla="*/ 514354 w 977634"/>
              <a:gd name="connsiteY1" fmla="*/ 1321704 h 1578878"/>
              <a:gd name="connsiteX2" fmla="*/ 514354 w 977634"/>
              <a:gd name="connsiteY2" fmla="*/ 1235978 h 1578878"/>
              <a:gd name="connsiteX3" fmla="*/ 685804 w 977634"/>
              <a:gd name="connsiteY3" fmla="*/ 1428751 h 1578878"/>
              <a:gd name="connsiteX4" fmla="*/ 514354 w 977634"/>
              <a:gd name="connsiteY4" fmla="*/ 1578878 h 1578878"/>
              <a:gd name="connsiteX5" fmla="*/ 514354 w 977634"/>
              <a:gd name="connsiteY5" fmla="*/ 1493153 h 1578878"/>
              <a:gd name="connsiteX6" fmla="*/ 4 w 977634"/>
              <a:gd name="connsiteY6" fmla="*/ 842963 h 1578878"/>
              <a:gd name="connsiteX7" fmla="*/ 4 w 977634"/>
              <a:gd name="connsiteY7" fmla="*/ 671514 h 1578878"/>
              <a:gd name="connsiteX0" fmla="*/ 685804 w 977634"/>
              <a:gd name="connsiteY0" fmla="*/ 171451 h 1578878"/>
              <a:gd name="connsiteX1" fmla="*/ 5615 w 977634"/>
              <a:gd name="connsiteY1" fmla="*/ 757239 h 1578878"/>
              <a:gd name="connsiteX2" fmla="*/ 176216 w 977634"/>
              <a:gd name="connsiteY2" fmla="*/ 222118 h 1578878"/>
              <a:gd name="connsiteX3" fmla="*/ 685804 w 977634"/>
              <a:gd name="connsiteY3" fmla="*/ 0 h 1578878"/>
              <a:gd name="connsiteX4" fmla="*/ 685804 w 977634"/>
              <a:gd name="connsiteY4" fmla="*/ 171451 h 1578878"/>
              <a:gd name="connsiteX0" fmla="*/ 4 w 977634"/>
              <a:gd name="connsiteY0" fmla="*/ 671514 h 1578878"/>
              <a:gd name="connsiteX1" fmla="*/ 514354 w 977634"/>
              <a:gd name="connsiteY1" fmla="*/ 1321704 h 1578878"/>
              <a:gd name="connsiteX2" fmla="*/ 514354 w 977634"/>
              <a:gd name="connsiteY2" fmla="*/ 1235978 h 1578878"/>
              <a:gd name="connsiteX3" fmla="*/ 685804 w 977634"/>
              <a:gd name="connsiteY3" fmla="*/ 1428751 h 1578878"/>
              <a:gd name="connsiteX4" fmla="*/ 514354 w 977634"/>
              <a:gd name="connsiteY4" fmla="*/ 1578878 h 1578878"/>
              <a:gd name="connsiteX5" fmla="*/ 514354 w 977634"/>
              <a:gd name="connsiteY5" fmla="*/ 1493153 h 1578878"/>
              <a:gd name="connsiteX6" fmla="*/ 4 w 977634"/>
              <a:gd name="connsiteY6" fmla="*/ 842963 h 1578878"/>
              <a:gd name="connsiteX7" fmla="*/ 4 w 977634"/>
              <a:gd name="connsiteY7" fmla="*/ 671514 h 1578878"/>
              <a:gd name="connsiteX8" fmla="*/ 685804 w 977634"/>
              <a:gd name="connsiteY8" fmla="*/ 1 h 1578878"/>
              <a:gd name="connsiteX9" fmla="*/ 977634 w 977634"/>
              <a:gd name="connsiteY9" fmla="*/ 220089 h 1578878"/>
              <a:gd name="connsiteX10" fmla="*/ 5615 w 977634"/>
              <a:gd name="connsiteY10" fmla="*/ 757239 h 1578878"/>
              <a:gd name="connsiteX0" fmla="*/ 4 w 977634"/>
              <a:gd name="connsiteY0" fmla="*/ 671514 h 1578878"/>
              <a:gd name="connsiteX1" fmla="*/ 514354 w 977634"/>
              <a:gd name="connsiteY1" fmla="*/ 1321704 h 1578878"/>
              <a:gd name="connsiteX2" fmla="*/ 514354 w 977634"/>
              <a:gd name="connsiteY2" fmla="*/ 1235978 h 1578878"/>
              <a:gd name="connsiteX3" fmla="*/ 685804 w 977634"/>
              <a:gd name="connsiteY3" fmla="*/ 1428751 h 1578878"/>
              <a:gd name="connsiteX4" fmla="*/ 514354 w 977634"/>
              <a:gd name="connsiteY4" fmla="*/ 1578878 h 1578878"/>
              <a:gd name="connsiteX5" fmla="*/ 514354 w 977634"/>
              <a:gd name="connsiteY5" fmla="*/ 1493153 h 1578878"/>
              <a:gd name="connsiteX6" fmla="*/ 4 w 977634"/>
              <a:gd name="connsiteY6" fmla="*/ 842963 h 1578878"/>
              <a:gd name="connsiteX7" fmla="*/ 4 w 977634"/>
              <a:gd name="connsiteY7" fmla="*/ 671514 h 1578878"/>
              <a:gd name="connsiteX0" fmla="*/ 685804 w 977634"/>
              <a:gd name="connsiteY0" fmla="*/ 171451 h 1578878"/>
              <a:gd name="connsiteX1" fmla="*/ 5615 w 977634"/>
              <a:gd name="connsiteY1" fmla="*/ 757239 h 1578878"/>
              <a:gd name="connsiteX2" fmla="*/ 176216 w 977634"/>
              <a:gd name="connsiteY2" fmla="*/ 222118 h 1578878"/>
              <a:gd name="connsiteX3" fmla="*/ 685804 w 977634"/>
              <a:gd name="connsiteY3" fmla="*/ 0 h 1578878"/>
              <a:gd name="connsiteX4" fmla="*/ 685804 w 977634"/>
              <a:gd name="connsiteY4" fmla="*/ 171451 h 1578878"/>
              <a:gd name="connsiteX0" fmla="*/ 4 w 977634"/>
              <a:gd name="connsiteY0" fmla="*/ 671514 h 1578878"/>
              <a:gd name="connsiteX1" fmla="*/ 514354 w 977634"/>
              <a:gd name="connsiteY1" fmla="*/ 1321704 h 1578878"/>
              <a:gd name="connsiteX2" fmla="*/ 514354 w 977634"/>
              <a:gd name="connsiteY2" fmla="*/ 1235978 h 1578878"/>
              <a:gd name="connsiteX3" fmla="*/ 685804 w 977634"/>
              <a:gd name="connsiteY3" fmla="*/ 1428751 h 1578878"/>
              <a:gd name="connsiteX4" fmla="*/ 514354 w 977634"/>
              <a:gd name="connsiteY4" fmla="*/ 1578878 h 1578878"/>
              <a:gd name="connsiteX5" fmla="*/ 514354 w 977634"/>
              <a:gd name="connsiteY5" fmla="*/ 1493153 h 1578878"/>
              <a:gd name="connsiteX6" fmla="*/ 4 w 977634"/>
              <a:gd name="connsiteY6" fmla="*/ 842963 h 1578878"/>
              <a:gd name="connsiteX7" fmla="*/ 4 w 977634"/>
              <a:gd name="connsiteY7" fmla="*/ 671514 h 1578878"/>
              <a:gd name="connsiteX8" fmla="*/ 977634 w 977634"/>
              <a:gd name="connsiteY8" fmla="*/ 19456 h 1578878"/>
              <a:gd name="connsiteX9" fmla="*/ 977634 w 977634"/>
              <a:gd name="connsiteY9" fmla="*/ 220089 h 1578878"/>
              <a:gd name="connsiteX10" fmla="*/ 5615 w 977634"/>
              <a:gd name="connsiteY10" fmla="*/ 757239 h 1578878"/>
              <a:gd name="connsiteX0" fmla="*/ 4 w 987362"/>
              <a:gd name="connsiteY0" fmla="*/ 652058 h 1559422"/>
              <a:gd name="connsiteX1" fmla="*/ 514354 w 987362"/>
              <a:gd name="connsiteY1" fmla="*/ 1302248 h 1559422"/>
              <a:gd name="connsiteX2" fmla="*/ 514354 w 987362"/>
              <a:gd name="connsiteY2" fmla="*/ 1216522 h 1559422"/>
              <a:gd name="connsiteX3" fmla="*/ 685804 w 987362"/>
              <a:gd name="connsiteY3" fmla="*/ 1409295 h 1559422"/>
              <a:gd name="connsiteX4" fmla="*/ 514354 w 987362"/>
              <a:gd name="connsiteY4" fmla="*/ 1559422 h 1559422"/>
              <a:gd name="connsiteX5" fmla="*/ 514354 w 987362"/>
              <a:gd name="connsiteY5" fmla="*/ 1473697 h 1559422"/>
              <a:gd name="connsiteX6" fmla="*/ 4 w 987362"/>
              <a:gd name="connsiteY6" fmla="*/ 823507 h 1559422"/>
              <a:gd name="connsiteX7" fmla="*/ 4 w 987362"/>
              <a:gd name="connsiteY7" fmla="*/ 652058 h 1559422"/>
              <a:gd name="connsiteX0" fmla="*/ 685804 w 987362"/>
              <a:gd name="connsiteY0" fmla="*/ 151995 h 1559422"/>
              <a:gd name="connsiteX1" fmla="*/ 5615 w 987362"/>
              <a:gd name="connsiteY1" fmla="*/ 737783 h 1559422"/>
              <a:gd name="connsiteX2" fmla="*/ 176216 w 987362"/>
              <a:gd name="connsiteY2" fmla="*/ 202662 h 1559422"/>
              <a:gd name="connsiteX3" fmla="*/ 987362 w 987362"/>
              <a:gd name="connsiteY3" fmla="*/ 29182 h 1559422"/>
              <a:gd name="connsiteX4" fmla="*/ 685804 w 987362"/>
              <a:gd name="connsiteY4" fmla="*/ 151995 h 1559422"/>
              <a:gd name="connsiteX0" fmla="*/ 4 w 987362"/>
              <a:gd name="connsiteY0" fmla="*/ 652058 h 1559422"/>
              <a:gd name="connsiteX1" fmla="*/ 514354 w 987362"/>
              <a:gd name="connsiteY1" fmla="*/ 1302248 h 1559422"/>
              <a:gd name="connsiteX2" fmla="*/ 514354 w 987362"/>
              <a:gd name="connsiteY2" fmla="*/ 1216522 h 1559422"/>
              <a:gd name="connsiteX3" fmla="*/ 685804 w 987362"/>
              <a:gd name="connsiteY3" fmla="*/ 1409295 h 1559422"/>
              <a:gd name="connsiteX4" fmla="*/ 514354 w 987362"/>
              <a:gd name="connsiteY4" fmla="*/ 1559422 h 1559422"/>
              <a:gd name="connsiteX5" fmla="*/ 514354 w 987362"/>
              <a:gd name="connsiteY5" fmla="*/ 1473697 h 1559422"/>
              <a:gd name="connsiteX6" fmla="*/ 4 w 987362"/>
              <a:gd name="connsiteY6" fmla="*/ 823507 h 1559422"/>
              <a:gd name="connsiteX7" fmla="*/ 4 w 987362"/>
              <a:gd name="connsiteY7" fmla="*/ 652058 h 1559422"/>
              <a:gd name="connsiteX8" fmla="*/ 977634 w 987362"/>
              <a:gd name="connsiteY8" fmla="*/ 0 h 1559422"/>
              <a:gd name="connsiteX9" fmla="*/ 977634 w 987362"/>
              <a:gd name="connsiteY9" fmla="*/ 200633 h 1559422"/>
              <a:gd name="connsiteX10" fmla="*/ 5615 w 987362"/>
              <a:gd name="connsiteY10" fmla="*/ 737783 h 1559422"/>
              <a:gd name="connsiteX0" fmla="*/ 4 w 987362"/>
              <a:gd name="connsiteY0" fmla="*/ 652058 h 1559422"/>
              <a:gd name="connsiteX1" fmla="*/ 514354 w 987362"/>
              <a:gd name="connsiteY1" fmla="*/ 1302248 h 1559422"/>
              <a:gd name="connsiteX2" fmla="*/ 514354 w 987362"/>
              <a:gd name="connsiteY2" fmla="*/ 1216522 h 1559422"/>
              <a:gd name="connsiteX3" fmla="*/ 685804 w 987362"/>
              <a:gd name="connsiteY3" fmla="*/ 1409295 h 1559422"/>
              <a:gd name="connsiteX4" fmla="*/ 514354 w 987362"/>
              <a:gd name="connsiteY4" fmla="*/ 1559422 h 1559422"/>
              <a:gd name="connsiteX5" fmla="*/ 514354 w 987362"/>
              <a:gd name="connsiteY5" fmla="*/ 1473697 h 1559422"/>
              <a:gd name="connsiteX6" fmla="*/ 4 w 987362"/>
              <a:gd name="connsiteY6" fmla="*/ 823507 h 1559422"/>
              <a:gd name="connsiteX7" fmla="*/ 4 w 987362"/>
              <a:gd name="connsiteY7" fmla="*/ 652058 h 1559422"/>
              <a:gd name="connsiteX0" fmla="*/ 977634 w 987362"/>
              <a:gd name="connsiteY0" fmla="*/ 200634 h 1559422"/>
              <a:gd name="connsiteX1" fmla="*/ 5615 w 987362"/>
              <a:gd name="connsiteY1" fmla="*/ 737783 h 1559422"/>
              <a:gd name="connsiteX2" fmla="*/ 176216 w 987362"/>
              <a:gd name="connsiteY2" fmla="*/ 202662 h 1559422"/>
              <a:gd name="connsiteX3" fmla="*/ 987362 w 987362"/>
              <a:gd name="connsiteY3" fmla="*/ 29182 h 1559422"/>
              <a:gd name="connsiteX4" fmla="*/ 977634 w 987362"/>
              <a:gd name="connsiteY4" fmla="*/ 200634 h 1559422"/>
              <a:gd name="connsiteX0" fmla="*/ 4 w 987362"/>
              <a:gd name="connsiteY0" fmla="*/ 652058 h 1559422"/>
              <a:gd name="connsiteX1" fmla="*/ 514354 w 987362"/>
              <a:gd name="connsiteY1" fmla="*/ 1302248 h 1559422"/>
              <a:gd name="connsiteX2" fmla="*/ 514354 w 987362"/>
              <a:gd name="connsiteY2" fmla="*/ 1216522 h 1559422"/>
              <a:gd name="connsiteX3" fmla="*/ 685804 w 987362"/>
              <a:gd name="connsiteY3" fmla="*/ 1409295 h 1559422"/>
              <a:gd name="connsiteX4" fmla="*/ 514354 w 987362"/>
              <a:gd name="connsiteY4" fmla="*/ 1559422 h 1559422"/>
              <a:gd name="connsiteX5" fmla="*/ 514354 w 987362"/>
              <a:gd name="connsiteY5" fmla="*/ 1473697 h 1559422"/>
              <a:gd name="connsiteX6" fmla="*/ 4 w 987362"/>
              <a:gd name="connsiteY6" fmla="*/ 823507 h 1559422"/>
              <a:gd name="connsiteX7" fmla="*/ 4 w 987362"/>
              <a:gd name="connsiteY7" fmla="*/ 652058 h 1559422"/>
              <a:gd name="connsiteX8" fmla="*/ 977634 w 987362"/>
              <a:gd name="connsiteY8" fmla="*/ 0 h 1559422"/>
              <a:gd name="connsiteX9" fmla="*/ 977634 w 987362"/>
              <a:gd name="connsiteY9" fmla="*/ 200633 h 1559422"/>
              <a:gd name="connsiteX10" fmla="*/ 5615 w 987362"/>
              <a:gd name="connsiteY10" fmla="*/ 737783 h 1559422"/>
              <a:gd name="connsiteX0" fmla="*/ 0 w 987358"/>
              <a:gd name="connsiteY0" fmla="*/ 652058 h 1559422"/>
              <a:gd name="connsiteX1" fmla="*/ 514350 w 987358"/>
              <a:gd name="connsiteY1" fmla="*/ 1302248 h 1559422"/>
              <a:gd name="connsiteX2" fmla="*/ 514350 w 987358"/>
              <a:gd name="connsiteY2" fmla="*/ 1216522 h 1559422"/>
              <a:gd name="connsiteX3" fmla="*/ 685800 w 987358"/>
              <a:gd name="connsiteY3" fmla="*/ 1409295 h 1559422"/>
              <a:gd name="connsiteX4" fmla="*/ 514350 w 987358"/>
              <a:gd name="connsiteY4" fmla="*/ 1559422 h 1559422"/>
              <a:gd name="connsiteX5" fmla="*/ 514350 w 987358"/>
              <a:gd name="connsiteY5" fmla="*/ 1473697 h 1559422"/>
              <a:gd name="connsiteX6" fmla="*/ 0 w 987358"/>
              <a:gd name="connsiteY6" fmla="*/ 823507 h 1559422"/>
              <a:gd name="connsiteX7" fmla="*/ 0 w 987358"/>
              <a:gd name="connsiteY7" fmla="*/ 652058 h 1559422"/>
              <a:gd name="connsiteX0" fmla="*/ 977630 w 987358"/>
              <a:gd name="connsiteY0" fmla="*/ 200634 h 1559422"/>
              <a:gd name="connsiteX1" fmla="*/ 5611 w 987358"/>
              <a:gd name="connsiteY1" fmla="*/ 737783 h 1559422"/>
              <a:gd name="connsiteX2" fmla="*/ 234578 w 987358"/>
              <a:gd name="connsiteY2" fmla="*/ 270756 h 1559422"/>
              <a:gd name="connsiteX3" fmla="*/ 987358 w 987358"/>
              <a:gd name="connsiteY3" fmla="*/ 29182 h 1559422"/>
              <a:gd name="connsiteX4" fmla="*/ 977630 w 987358"/>
              <a:gd name="connsiteY4" fmla="*/ 200634 h 1559422"/>
              <a:gd name="connsiteX0" fmla="*/ 0 w 987358"/>
              <a:gd name="connsiteY0" fmla="*/ 652058 h 1559422"/>
              <a:gd name="connsiteX1" fmla="*/ 514350 w 987358"/>
              <a:gd name="connsiteY1" fmla="*/ 1302248 h 1559422"/>
              <a:gd name="connsiteX2" fmla="*/ 514350 w 987358"/>
              <a:gd name="connsiteY2" fmla="*/ 1216522 h 1559422"/>
              <a:gd name="connsiteX3" fmla="*/ 685800 w 987358"/>
              <a:gd name="connsiteY3" fmla="*/ 1409295 h 1559422"/>
              <a:gd name="connsiteX4" fmla="*/ 514350 w 987358"/>
              <a:gd name="connsiteY4" fmla="*/ 1559422 h 1559422"/>
              <a:gd name="connsiteX5" fmla="*/ 514350 w 987358"/>
              <a:gd name="connsiteY5" fmla="*/ 1473697 h 1559422"/>
              <a:gd name="connsiteX6" fmla="*/ 0 w 987358"/>
              <a:gd name="connsiteY6" fmla="*/ 823507 h 1559422"/>
              <a:gd name="connsiteX7" fmla="*/ 0 w 987358"/>
              <a:gd name="connsiteY7" fmla="*/ 652058 h 1559422"/>
              <a:gd name="connsiteX8" fmla="*/ 977630 w 987358"/>
              <a:gd name="connsiteY8" fmla="*/ 0 h 1559422"/>
              <a:gd name="connsiteX9" fmla="*/ 977630 w 987358"/>
              <a:gd name="connsiteY9" fmla="*/ 200633 h 1559422"/>
              <a:gd name="connsiteX10" fmla="*/ 5611 w 987358"/>
              <a:gd name="connsiteY10" fmla="*/ 737783 h 1559422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5611 w 987358"/>
              <a:gd name="connsiteY10" fmla="*/ 718328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25067 w 987358"/>
              <a:gd name="connsiteY10" fmla="*/ 718328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34794 w 987358"/>
              <a:gd name="connsiteY10" fmla="*/ 698873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34794 w 987358"/>
              <a:gd name="connsiteY10" fmla="*/ 698873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34578 w 987358"/>
              <a:gd name="connsiteY2" fmla="*/ 25130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34794 w 987358"/>
              <a:gd name="connsiteY10" fmla="*/ 698873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0" fmla="*/ 977630 w 987358"/>
              <a:gd name="connsiteY0" fmla="*/ 181179 h 1539967"/>
              <a:gd name="connsiteX1" fmla="*/ 5611 w 987358"/>
              <a:gd name="connsiteY1" fmla="*/ 718328 h 1539967"/>
              <a:gd name="connsiteX2" fmla="*/ 277250 w 987358"/>
              <a:gd name="connsiteY2" fmla="*/ 220821 h 1539967"/>
              <a:gd name="connsiteX3" fmla="*/ 987358 w 987358"/>
              <a:gd name="connsiteY3" fmla="*/ 9727 h 1539967"/>
              <a:gd name="connsiteX4" fmla="*/ 977630 w 987358"/>
              <a:gd name="connsiteY4" fmla="*/ 181179 h 1539967"/>
              <a:gd name="connsiteX0" fmla="*/ 0 w 987358"/>
              <a:gd name="connsiteY0" fmla="*/ 632603 h 1539967"/>
              <a:gd name="connsiteX1" fmla="*/ 514350 w 987358"/>
              <a:gd name="connsiteY1" fmla="*/ 1282793 h 1539967"/>
              <a:gd name="connsiteX2" fmla="*/ 514350 w 987358"/>
              <a:gd name="connsiteY2" fmla="*/ 1197067 h 1539967"/>
              <a:gd name="connsiteX3" fmla="*/ 685800 w 987358"/>
              <a:gd name="connsiteY3" fmla="*/ 1389840 h 1539967"/>
              <a:gd name="connsiteX4" fmla="*/ 514350 w 987358"/>
              <a:gd name="connsiteY4" fmla="*/ 1539967 h 1539967"/>
              <a:gd name="connsiteX5" fmla="*/ 514350 w 987358"/>
              <a:gd name="connsiteY5" fmla="*/ 1454242 h 1539967"/>
              <a:gd name="connsiteX6" fmla="*/ 0 w 987358"/>
              <a:gd name="connsiteY6" fmla="*/ 804052 h 1539967"/>
              <a:gd name="connsiteX7" fmla="*/ 0 w 987358"/>
              <a:gd name="connsiteY7" fmla="*/ 632603 h 1539967"/>
              <a:gd name="connsiteX8" fmla="*/ 977630 w 987358"/>
              <a:gd name="connsiteY8" fmla="*/ 0 h 1539967"/>
              <a:gd name="connsiteX9" fmla="*/ 977630 w 987358"/>
              <a:gd name="connsiteY9" fmla="*/ 181178 h 1539967"/>
              <a:gd name="connsiteX10" fmla="*/ 34794 w 987358"/>
              <a:gd name="connsiteY10" fmla="*/ 698873 h 1539967"/>
              <a:gd name="connsiteX0" fmla="*/ 2766 w 990124"/>
              <a:gd name="connsiteY0" fmla="*/ 632603 h 1539967"/>
              <a:gd name="connsiteX1" fmla="*/ 517116 w 990124"/>
              <a:gd name="connsiteY1" fmla="*/ 1282793 h 1539967"/>
              <a:gd name="connsiteX2" fmla="*/ 517116 w 990124"/>
              <a:gd name="connsiteY2" fmla="*/ 1197067 h 1539967"/>
              <a:gd name="connsiteX3" fmla="*/ 688566 w 990124"/>
              <a:gd name="connsiteY3" fmla="*/ 1389840 h 1539967"/>
              <a:gd name="connsiteX4" fmla="*/ 517116 w 990124"/>
              <a:gd name="connsiteY4" fmla="*/ 1539967 h 1539967"/>
              <a:gd name="connsiteX5" fmla="*/ 517116 w 990124"/>
              <a:gd name="connsiteY5" fmla="*/ 1454242 h 1539967"/>
              <a:gd name="connsiteX6" fmla="*/ 2766 w 990124"/>
              <a:gd name="connsiteY6" fmla="*/ 804052 h 1539967"/>
              <a:gd name="connsiteX7" fmla="*/ 2766 w 990124"/>
              <a:gd name="connsiteY7" fmla="*/ 632603 h 1539967"/>
              <a:gd name="connsiteX0" fmla="*/ 980396 w 990124"/>
              <a:gd name="connsiteY0" fmla="*/ 181179 h 1539967"/>
              <a:gd name="connsiteX1" fmla="*/ 8377 w 990124"/>
              <a:gd name="connsiteY1" fmla="*/ 718328 h 1539967"/>
              <a:gd name="connsiteX2" fmla="*/ 145904 w 990124"/>
              <a:gd name="connsiteY2" fmla="*/ 342741 h 1539967"/>
              <a:gd name="connsiteX3" fmla="*/ 990124 w 990124"/>
              <a:gd name="connsiteY3" fmla="*/ 9727 h 1539967"/>
              <a:gd name="connsiteX4" fmla="*/ 980396 w 990124"/>
              <a:gd name="connsiteY4" fmla="*/ 181179 h 1539967"/>
              <a:gd name="connsiteX0" fmla="*/ 2766 w 990124"/>
              <a:gd name="connsiteY0" fmla="*/ 632603 h 1539967"/>
              <a:gd name="connsiteX1" fmla="*/ 517116 w 990124"/>
              <a:gd name="connsiteY1" fmla="*/ 1282793 h 1539967"/>
              <a:gd name="connsiteX2" fmla="*/ 517116 w 990124"/>
              <a:gd name="connsiteY2" fmla="*/ 1197067 h 1539967"/>
              <a:gd name="connsiteX3" fmla="*/ 688566 w 990124"/>
              <a:gd name="connsiteY3" fmla="*/ 1389840 h 1539967"/>
              <a:gd name="connsiteX4" fmla="*/ 517116 w 990124"/>
              <a:gd name="connsiteY4" fmla="*/ 1539967 h 1539967"/>
              <a:gd name="connsiteX5" fmla="*/ 517116 w 990124"/>
              <a:gd name="connsiteY5" fmla="*/ 1454242 h 1539967"/>
              <a:gd name="connsiteX6" fmla="*/ 2766 w 990124"/>
              <a:gd name="connsiteY6" fmla="*/ 804052 h 1539967"/>
              <a:gd name="connsiteX7" fmla="*/ 2766 w 990124"/>
              <a:gd name="connsiteY7" fmla="*/ 632603 h 1539967"/>
              <a:gd name="connsiteX8" fmla="*/ 980396 w 990124"/>
              <a:gd name="connsiteY8" fmla="*/ 0 h 1539967"/>
              <a:gd name="connsiteX9" fmla="*/ 980396 w 990124"/>
              <a:gd name="connsiteY9" fmla="*/ 181178 h 1539967"/>
              <a:gd name="connsiteX10" fmla="*/ 37560 w 990124"/>
              <a:gd name="connsiteY10" fmla="*/ 698873 h 1539967"/>
              <a:gd name="connsiteX0" fmla="*/ 1011 w 988369"/>
              <a:gd name="connsiteY0" fmla="*/ 632603 h 1539967"/>
              <a:gd name="connsiteX1" fmla="*/ 515361 w 988369"/>
              <a:gd name="connsiteY1" fmla="*/ 1282793 h 1539967"/>
              <a:gd name="connsiteX2" fmla="*/ 515361 w 988369"/>
              <a:gd name="connsiteY2" fmla="*/ 1197067 h 1539967"/>
              <a:gd name="connsiteX3" fmla="*/ 686811 w 988369"/>
              <a:gd name="connsiteY3" fmla="*/ 1389840 h 1539967"/>
              <a:gd name="connsiteX4" fmla="*/ 515361 w 988369"/>
              <a:gd name="connsiteY4" fmla="*/ 1539967 h 1539967"/>
              <a:gd name="connsiteX5" fmla="*/ 515361 w 988369"/>
              <a:gd name="connsiteY5" fmla="*/ 1454242 h 1539967"/>
              <a:gd name="connsiteX6" fmla="*/ 1011 w 988369"/>
              <a:gd name="connsiteY6" fmla="*/ 804052 h 1539967"/>
              <a:gd name="connsiteX7" fmla="*/ 1011 w 988369"/>
              <a:gd name="connsiteY7" fmla="*/ 632603 h 1539967"/>
              <a:gd name="connsiteX0" fmla="*/ 978641 w 988369"/>
              <a:gd name="connsiteY0" fmla="*/ 181179 h 1539967"/>
              <a:gd name="connsiteX1" fmla="*/ 6622 w 988369"/>
              <a:gd name="connsiteY1" fmla="*/ 718328 h 1539967"/>
              <a:gd name="connsiteX2" fmla="*/ 162437 w 988369"/>
              <a:gd name="connsiteY2" fmla="*/ 330549 h 1539967"/>
              <a:gd name="connsiteX3" fmla="*/ 988369 w 988369"/>
              <a:gd name="connsiteY3" fmla="*/ 9727 h 1539967"/>
              <a:gd name="connsiteX4" fmla="*/ 978641 w 988369"/>
              <a:gd name="connsiteY4" fmla="*/ 181179 h 1539967"/>
              <a:gd name="connsiteX0" fmla="*/ 1011 w 988369"/>
              <a:gd name="connsiteY0" fmla="*/ 632603 h 1539967"/>
              <a:gd name="connsiteX1" fmla="*/ 515361 w 988369"/>
              <a:gd name="connsiteY1" fmla="*/ 1282793 h 1539967"/>
              <a:gd name="connsiteX2" fmla="*/ 515361 w 988369"/>
              <a:gd name="connsiteY2" fmla="*/ 1197067 h 1539967"/>
              <a:gd name="connsiteX3" fmla="*/ 686811 w 988369"/>
              <a:gd name="connsiteY3" fmla="*/ 1389840 h 1539967"/>
              <a:gd name="connsiteX4" fmla="*/ 515361 w 988369"/>
              <a:gd name="connsiteY4" fmla="*/ 1539967 h 1539967"/>
              <a:gd name="connsiteX5" fmla="*/ 515361 w 988369"/>
              <a:gd name="connsiteY5" fmla="*/ 1454242 h 1539967"/>
              <a:gd name="connsiteX6" fmla="*/ 1011 w 988369"/>
              <a:gd name="connsiteY6" fmla="*/ 804052 h 1539967"/>
              <a:gd name="connsiteX7" fmla="*/ 1011 w 988369"/>
              <a:gd name="connsiteY7" fmla="*/ 632603 h 1539967"/>
              <a:gd name="connsiteX8" fmla="*/ 978641 w 988369"/>
              <a:gd name="connsiteY8" fmla="*/ 0 h 1539967"/>
              <a:gd name="connsiteX9" fmla="*/ 978641 w 988369"/>
              <a:gd name="connsiteY9" fmla="*/ 181178 h 1539967"/>
              <a:gd name="connsiteX10" fmla="*/ 35805 w 988369"/>
              <a:gd name="connsiteY10" fmla="*/ 698873 h 1539967"/>
              <a:gd name="connsiteX0" fmla="*/ 161 w 987519"/>
              <a:gd name="connsiteY0" fmla="*/ 632603 h 1539967"/>
              <a:gd name="connsiteX1" fmla="*/ 514511 w 987519"/>
              <a:gd name="connsiteY1" fmla="*/ 1282793 h 1539967"/>
              <a:gd name="connsiteX2" fmla="*/ 514511 w 987519"/>
              <a:gd name="connsiteY2" fmla="*/ 1197067 h 1539967"/>
              <a:gd name="connsiteX3" fmla="*/ 685961 w 987519"/>
              <a:gd name="connsiteY3" fmla="*/ 1389840 h 1539967"/>
              <a:gd name="connsiteX4" fmla="*/ 514511 w 987519"/>
              <a:gd name="connsiteY4" fmla="*/ 1539967 h 1539967"/>
              <a:gd name="connsiteX5" fmla="*/ 514511 w 987519"/>
              <a:gd name="connsiteY5" fmla="*/ 1454242 h 1539967"/>
              <a:gd name="connsiteX6" fmla="*/ 161 w 987519"/>
              <a:gd name="connsiteY6" fmla="*/ 804052 h 1539967"/>
              <a:gd name="connsiteX7" fmla="*/ 161 w 987519"/>
              <a:gd name="connsiteY7" fmla="*/ 632603 h 1539967"/>
              <a:gd name="connsiteX0" fmla="*/ 977791 w 987519"/>
              <a:gd name="connsiteY0" fmla="*/ 181179 h 1539967"/>
              <a:gd name="connsiteX1" fmla="*/ 5772 w 987519"/>
              <a:gd name="connsiteY1" fmla="*/ 718328 h 1539967"/>
              <a:gd name="connsiteX2" fmla="*/ 173779 w 987519"/>
              <a:gd name="connsiteY2" fmla="*/ 281781 h 1539967"/>
              <a:gd name="connsiteX3" fmla="*/ 987519 w 987519"/>
              <a:gd name="connsiteY3" fmla="*/ 9727 h 1539967"/>
              <a:gd name="connsiteX4" fmla="*/ 977791 w 987519"/>
              <a:gd name="connsiteY4" fmla="*/ 181179 h 1539967"/>
              <a:gd name="connsiteX0" fmla="*/ 161 w 987519"/>
              <a:gd name="connsiteY0" fmla="*/ 632603 h 1539967"/>
              <a:gd name="connsiteX1" fmla="*/ 514511 w 987519"/>
              <a:gd name="connsiteY1" fmla="*/ 1282793 h 1539967"/>
              <a:gd name="connsiteX2" fmla="*/ 514511 w 987519"/>
              <a:gd name="connsiteY2" fmla="*/ 1197067 h 1539967"/>
              <a:gd name="connsiteX3" fmla="*/ 685961 w 987519"/>
              <a:gd name="connsiteY3" fmla="*/ 1389840 h 1539967"/>
              <a:gd name="connsiteX4" fmla="*/ 514511 w 987519"/>
              <a:gd name="connsiteY4" fmla="*/ 1539967 h 1539967"/>
              <a:gd name="connsiteX5" fmla="*/ 514511 w 987519"/>
              <a:gd name="connsiteY5" fmla="*/ 1454242 h 1539967"/>
              <a:gd name="connsiteX6" fmla="*/ 161 w 987519"/>
              <a:gd name="connsiteY6" fmla="*/ 804052 h 1539967"/>
              <a:gd name="connsiteX7" fmla="*/ 161 w 987519"/>
              <a:gd name="connsiteY7" fmla="*/ 632603 h 1539967"/>
              <a:gd name="connsiteX8" fmla="*/ 977791 w 987519"/>
              <a:gd name="connsiteY8" fmla="*/ 0 h 1539967"/>
              <a:gd name="connsiteX9" fmla="*/ 977791 w 987519"/>
              <a:gd name="connsiteY9" fmla="*/ 181178 h 1539967"/>
              <a:gd name="connsiteX10" fmla="*/ 34955 w 987519"/>
              <a:gd name="connsiteY10" fmla="*/ 698873 h 1539967"/>
              <a:gd name="connsiteX0" fmla="*/ 161 w 987519"/>
              <a:gd name="connsiteY0" fmla="*/ 644795 h 1552159"/>
              <a:gd name="connsiteX1" fmla="*/ 514511 w 987519"/>
              <a:gd name="connsiteY1" fmla="*/ 1294985 h 1552159"/>
              <a:gd name="connsiteX2" fmla="*/ 514511 w 987519"/>
              <a:gd name="connsiteY2" fmla="*/ 1209259 h 1552159"/>
              <a:gd name="connsiteX3" fmla="*/ 685961 w 987519"/>
              <a:gd name="connsiteY3" fmla="*/ 1402032 h 1552159"/>
              <a:gd name="connsiteX4" fmla="*/ 514511 w 987519"/>
              <a:gd name="connsiteY4" fmla="*/ 1552159 h 1552159"/>
              <a:gd name="connsiteX5" fmla="*/ 514511 w 987519"/>
              <a:gd name="connsiteY5" fmla="*/ 1466434 h 1552159"/>
              <a:gd name="connsiteX6" fmla="*/ 161 w 987519"/>
              <a:gd name="connsiteY6" fmla="*/ 816244 h 1552159"/>
              <a:gd name="connsiteX7" fmla="*/ 161 w 987519"/>
              <a:gd name="connsiteY7" fmla="*/ 644795 h 1552159"/>
              <a:gd name="connsiteX0" fmla="*/ 977791 w 987519"/>
              <a:gd name="connsiteY0" fmla="*/ 193371 h 1552159"/>
              <a:gd name="connsiteX1" fmla="*/ 5772 w 987519"/>
              <a:gd name="connsiteY1" fmla="*/ 730520 h 1552159"/>
              <a:gd name="connsiteX2" fmla="*/ 173779 w 987519"/>
              <a:gd name="connsiteY2" fmla="*/ 293973 h 1552159"/>
              <a:gd name="connsiteX3" fmla="*/ 987519 w 987519"/>
              <a:gd name="connsiteY3" fmla="*/ 21919 h 1552159"/>
              <a:gd name="connsiteX4" fmla="*/ 977791 w 987519"/>
              <a:gd name="connsiteY4" fmla="*/ 193371 h 1552159"/>
              <a:gd name="connsiteX0" fmla="*/ 161 w 987519"/>
              <a:gd name="connsiteY0" fmla="*/ 644795 h 1552159"/>
              <a:gd name="connsiteX1" fmla="*/ 514511 w 987519"/>
              <a:gd name="connsiteY1" fmla="*/ 1294985 h 1552159"/>
              <a:gd name="connsiteX2" fmla="*/ 514511 w 987519"/>
              <a:gd name="connsiteY2" fmla="*/ 1209259 h 1552159"/>
              <a:gd name="connsiteX3" fmla="*/ 685961 w 987519"/>
              <a:gd name="connsiteY3" fmla="*/ 1402032 h 1552159"/>
              <a:gd name="connsiteX4" fmla="*/ 514511 w 987519"/>
              <a:gd name="connsiteY4" fmla="*/ 1552159 h 1552159"/>
              <a:gd name="connsiteX5" fmla="*/ 514511 w 987519"/>
              <a:gd name="connsiteY5" fmla="*/ 1466434 h 1552159"/>
              <a:gd name="connsiteX6" fmla="*/ 161 w 987519"/>
              <a:gd name="connsiteY6" fmla="*/ 816244 h 1552159"/>
              <a:gd name="connsiteX7" fmla="*/ 161 w 987519"/>
              <a:gd name="connsiteY7" fmla="*/ 644795 h 1552159"/>
              <a:gd name="connsiteX8" fmla="*/ 977791 w 987519"/>
              <a:gd name="connsiteY8" fmla="*/ 0 h 1552159"/>
              <a:gd name="connsiteX9" fmla="*/ 977791 w 987519"/>
              <a:gd name="connsiteY9" fmla="*/ 193370 h 1552159"/>
              <a:gd name="connsiteX10" fmla="*/ 34955 w 987519"/>
              <a:gd name="connsiteY10" fmla="*/ 711065 h 1552159"/>
              <a:gd name="connsiteX0" fmla="*/ 161 w 987519"/>
              <a:gd name="connsiteY0" fmla="*/ 622876 h 1530240"/>
              <a:gd name="connsiteX1" fmla="*/ 514511 w 987519"/>
              <a:gd name="connsiteY1" fmla="*/ 1273066 h 1530240"/>
              <a:gd name="connsiteX2" fmla="*/ 514511 w 987519"/>
              <a:gd name="connsiteY2" fmla="*/ 1187340 h 1530240"/>
              <a:gd name="connsiteX3" fmla="*/ 685961 w 987519"/>
              <a:gd name="connsiteY3" fmla="*/ 1380113 h 1530240"/>
              <a:gd name="connsiteX4" fmla="*/ 514511 w 987519"/>
              <a:gd name="connsiteY4" fmla="*/ 1530240 h 1530240"/>
              <a:gd name="connsiteX5" fmla="*/ 514511 w 987519"/>
              <a:gd name="connsiteY5" fmla="*/ 1444515 h 1530240"/>
              <a:gd name="connsiteX6" fmla="*/ 161 w 987519"/>
              <a:gd name="connsiteY6" fmla="*/ 794325 h 1530240"/>
              <a:gd name="connsiteX7" fmla="*/ 161 w 987519"/>
              <a:gd name="connsiteY7" fmla="*/ 622876 h 1530240"/>
              <a:gd name="connsiteX0" fmla="*/ 977791 w 987519"/>
              <a:gd name="connsiteY0" fmla="*/ 171452 h 1530240"/>
              <a:gd name="connsiteX1" fmla="*/ 5772 w 987519"/>
              <a:gd name="connsiteY1" fmla="*/ 708601 h 1530240"/>
              <a:gd name="connsiteX2" fmla="*/ 173779 w 987519"/>
              <a:gd name="connsiteY2" fmla="*/ 272054 h 1530240"/>
              <a:gd name="connsiteX3" fmla="*/ 987519 w 987519"/>
              <a:gd name="connsiteY3" fmla="*/ 0 h 1530240"/>
              <a:gd name="connsiteX4" fmla="*/ 977791 w 987519"/>
              <a:gd name="connsiteY4" fmla="*/ 171452 h 1530240"/>
              <a:gd name="connsiteX0" fmla="*/ 161 w 987519"/>
              <a:gd name="connsiteY0" fmla="*/ 622876 h 1530240"/>
              <a:gd name="connsiteX1" fmla="*/ 514511 w 987519"/>
              <a:gd name="connsiteY1" fmla="*/ 1273066 h 1530240"/>
              <a:gd name="connsiteX2" fmla="*/ 514511 w 987519"/>
              <a:gd name="connsiteY2" fmla="*/ 1187340 h 1530240"/>
              <a:gd name="connsiteX3" fmla="*/ 685961 w 987519"/>
              <a:gd name="connsiteY3" fmla="*/ 1380113 h 1530240"/>
              <a:gd name="connsiteX4" fmla="*/ 514511 w 987519"/>
              <a:gd name="connsiteY4" fmla="*/ 1530240 h 1530240"/>
              <a:gd name="connsiteX5" fmla="*/ 514511 w 987519"/>
              <a:gd name="connsiteY5" fmla="*/ 1444515 h 1530240"/>
              <a:gd name="connsiteX6" fmla="*/ 161 w 987519"/>
              <a:gd name="connsiteY6" fmla="*/ 794325 h 1530240"/>
              <a:gd name="connsiteX7" fmla="*/ 161 w 987519"/>
              <a:gd name="connsiteY7" fmla="*/ 622876 h 1530240"/>
              <a:gd name="connsiteX8" fmla="*/ 965599 w 987519"/>
              <a:gd name="connsiteY8" fmla="*/ 2465 h 1530240"/>
              <a:gd name="connsiteX9" fmla="*/ 977791 w 987519"/>
              <a:gd name="connsiteY9" fmla="*/ 171451 h 1530240"/>
              <a:gd name="connsiteX10" fmla="*/ 34955 w 987519"/>
              <a:gd name="connsiteY10" fmla="*/ 689146 h 1530240"/>
              <a:gd name="connsiteX0" fmla="*/ 161 w 987519"/>
              <a:gd name="connsiteY0" fmla="*/ 622876 h 1530240"/>
              <a:gd name="connsiteX1" fmla="*/ 514511 w 987519"/>
              <a:gd name="connsiteY1" fmla="*/ 1273066 h 1530240"/>
              <a:gd name="connsiteX2" fmla="*/ 514511 w 987519"/>
              <a:gd name="connsiteY2" fmla="*/ 1187340 h 1530240"/>
              <a:gd name="connsiteX3" fmla="*/ 685961 w 987519"/>
              <a:gd name="connsiteY3" fmla="*/ 1380113 h 1530240"/>
              <a:gd name="connsiteX4" fmla="*/ 514511 w 987519"/>
              <a:gd name="connsiteY4" fmla="*/ 1530240 h 1530240"/>
              <a:gd name="connsiteX5" fmla="*/ 514511 w 987519"/>
              <a:gd name="connsiteY5" fmla="*/ 1444515 h 1530240"/>
              <a:gd name="connsiteX6" fmla="*/ 161 w 987519"/>
              <a:gd name="connsiteY6" fmla="*/ 794325 h 1530240"/>
              <a:gd name="connsiteX7" fmla="*/ 161 w 987519"/>
              <a:gd name="connsiteY7" fmla="*/ 622876 h 1530240"/>
              <a:gd name="connsiteX0" fmla="*/ 977791 w 987519"/>
              <a:gd name="connsiteY0" fmla="*/ 171452 h 1530240"/>
              <a:gd name="connsiteX1" fmla="*/ 5772 w 987519"/>
              <a:gd name="connsiteY1" fmla="*/ 708601 h 1530240"/>
              <a:gd name="connsiteX2" fmla="*/ 173779 w 987519"/>
              <a:gd name="connsiteY2" fmla="*/ 272054 h 1530240"/>
              <a:gd name="connsiteX3" fmla="*/ 987519 w 987519"/>
              <a:gd name="connsiteY3" fmla="*/ 0 h 1530240"/>
              <a:gd name="connsiteX4" fmla="*/ 977791 w 987519"/>
              <a:gd name="connsiteY4" fmla="*/ 171452 h 1530240"/>
              <a:gd name="connsiteX0" fmla="*/ 161 w 987519"/>
              <a:gd name="connsiteY0" fmla="*/ 622876 h 1530240"/>
              <a:gd name="connsiteX1" fmla="*/ 514511 w 987519"/>
              <a:gd name="connsiteY1" fmla="*/ 1273066 h 1530240"/>
              <a:gd name="connsiteX2" fmla="*/ 514511 w 987519"/>
              <a:gd name="connsiteY2" fmla="*/ 1187340 h 1530240"/>
              <a:gd name="connsiteX3" fmla="*/ 685961 w 987519"/>
              <a:gd name="connsiteY3" fmla="*/ 1380113 h 1530240"/>
              <a:gd name="connsiteX4" fmla="*/ 514511 w 987519"/>
              <a:gd name="connsiteY4" fmla="*/ 1530240 h 1530240"/>
              <a:gd name="connsiteX5" fmla="*/ 514511 w 987519"/>
              <a:gd name="connsiteY5" fmla="*/ 1444515 h 1530240"/>
              <a:gd name="connsiteX6" fmla="*/ 161 w 987519"/>
              <a:gd name="connsiteY6" fmla="*/ 794325 h 1530240"/>
              <a:gd name="connsiteX7" fmla="*/ 161 w 987519"/>
              <a:gd name="connsiteY7" fmla="*/ 622876 h 1530240"/>
              <a:gd name="connsiteX8" fmla="*/ 965599 w 987519"/>
              <a:gd name="connsiteY8" fmla="*/ 2465 h 1530240"/>
              <a:gd name="connsiteX9" fmla="*/ 977791 w 987519"/>
              <a:gd name="connsiteY9" fmla="*/ 171451 h 1530240"/>
              <a:gd name="connsiteX10" fmla="*/ 16667 w 987519"/>
              <a:gd name="connsiteY10" fmla="*/ 689146 h 1530240"/>
              <a:gd name="connsiteX0" fmla="*/ 18288 w 1005646"/>
              <a:gd name="connsiteY0" fmla="*/ 622876 h 1530240"/>
              <a:gd name="connsiteX1" fmla="*/ 532638 w 1005646"/>
              <a:gd name="connsiteY1" fmla="*/ 1273066 h 1530240"/>
              <a:gd name="connsiteX2" fmla="*/ 532638 w 1005646"/>
              <a:gd name="connsiteY2" fmla="*/ 1187340 h 1530240"/>
              <a:gd name="connsiteX3" fmla="*/ 704088 w 1005646"/>
              <a:gd name="connsiteY3" fmla="*/ 1380113 h 1530240"/>
              <a:gd name="connsiteX4" fmla="*/ 532638 w 1005646"/>
              <a:gd name="connsiteY4" fmla="*/ 1530240 h 1530240"/>
              <a:gd name="connsiteX5" fmla="*/ 532638 w 1005646"/>
              <a:gd name="connsiteY5" fmla="*/ 1444515 h 1530240"/>
              <a:gd name="connsiteX6" fmla="*/ 18288 w 1005646"/>
              <a:gd name="connsiteY6" fmla="*/ 794325 h 1530240"/>
              <a:gd name="connsiteX7" fmla="*/ 18288 w 1005646"/>
              <a:gd name="connsiteY7" fmla="*/ 622876 h 1530240"/>
              <a:gd name="connsiteX0" fmla="*/ 995918 w 1005646"/>
              <a:gd name="connsiteY0" fmla="*/ 171452 h 1530240"/>
              <a:gd name="connsiteX1" fmla="*/ 23899 w 1005646"/>
              <a:gd name="connsiteY1" fmla="*/ 708601 h 1530240"/>
              <a:gd name="connsiteX2" fmla="*/ 191906 w 1005646"/>
              <a:gd name="connsiteY2" fmla="*/ 272054 h 1530240"/>
              <a:gd name="connsiteX3" fmla="*/ 1005646 w 1005646"/>
              <a:gd name="connsiteY3" fmla="*/ 0 h 1530240"/>
              <a:gd name="connsiteX4" fmla="*/ 995918 w 1005646"/>
              <a:gd name="connsiteY4" fmla="*/ 171452 h 1530240"/>
              <a:gd name="connsiteX0" fmla="*/ 18288 w 1005646"/>
              <a:gd name="connsiteY0" fmla="*/ 622876 h 1530240"/>
              <a:gd name="connsiteX1" fmla="*/ 532638 w 1005646"/>
              <a:gd name="connsiteY1" fmla="*/ 1273066 h 1530240"/>
              <a:gd name="connsiteX2" fmla="*/ 532638 w 1005646"/>
              <a:gd name="connsiteY2" fmla="*/ 1187340 h 1530240"/>
              <a:gd name="connsiteX3" fmla="*/ 704088 w 1005646"/>
              <a:gd name="connsiteY3" fmla="*/ 1380113 h 1530240"/>
              <a:gd name="connsiteX4" fmla="*/ 532638 w 1005646"/>
              <a:gd name="connsiteY4" fmla="*/ 1530240 h 1530240"/>
              <a:gd name="connsiteX5" fmla="*/ 532638 w 1005646"/>
              <a:gd name="connsiteY5" fmla="*/ 1444515 h 1530240"/>
              <a:gd name="connsiteX6" fmla="*/ 0 w 1005646"/>
              <a:gd name="connsiteY6" fmla="*/ 757749 h 1530240"/>
              <a:gd name="connsiteX7" fmla="*/ 18288 w 1005646"/>
              <a:gd name="connsiteY7" fmla="*/ 622876 h 1530240"/>
              <a:gd name="connsiteX8" fmla="*/ 983726 w 1005646"/>
              <a:gd name="connsiteY8" fmla="*/ 2465 h 1530240"/>
              <a:gd name="connsiteX9" fmla="*/ 995918 w 1005646"/>
              <a:gd name="connsiteY9" fmla="*/ 171451 h 1530240"/>
              <a:gd name="connsiteX10" fmla="*/ 34794 w 1005646"/>
              <a:gd name="connsiteY10" fmla="*/ 68914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7205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22602 w 993454"/>
              <a:gd name="connsiteY10" fmla="*/ 68914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7205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3740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7205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9237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8729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8729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6096 w 993454"/>
              <a:gd name="connsiteY6" fmla="*/ 794325 h 1530240"/>
              <a:gd name="connsiteX7" fmla="*/ 6096 w 993454"/>
              <a:gd name="connsiteY7" fmla="*/ 622876 h 1530240"/>
              <a:gd name="connsiteX0" fmla="*/ 983726 w 993454"/>
              <a:gd name="connsiteY0" fmla="*/ 171452 h 1530240"/>
              <a:gd name="connsiteX1" fmla="*/ 11707 w 993454"/>
              <a:gd name="connsiteY1" fmla="*/ 708601 h 1530240"/>
              <a:gd name="connsiteX2" fmla="*/ 179714 w 993454"/>
              <a:gd name="connsiteY2" fmla="*/ 287294 h 1530240"/>
              <a:gd name="connsiteX3" fmla="*/ 993454 w 993454"/>
              <a:gd name="connsiteY3" fmla="*/ 0 h 1530240"/>
              <a:gd name="connsiteX4" fmla="*/ 983726 w 993454"/>
              <a:gd name="connsiteY4" fmla="*/ 171452 h 1530240"/>
              <a:gd name="connsiteX0" fmla="*/ 6096 w 993454"/>
              <a:gd name="connsiteY0" fmla="*/ 622876 h 1530240"/>
              <a:gd name="connsiteX1" fmla="*/ 520446 w 993454"/>
              <a:gd name="connsiteY1" fmla="*/ 1273066 h 1530240"/>
              <a:gd name="connsiteX2" fmla="*/ 520446 w 993454"/>
              <a:gd name="connsiteY2" fmla="*/ 1187340 h 1530240"/>
              <a:gd name="connsiteX3" fmla="*/ 691896 w 993454"/>
              <a:gd name="connsiteY3" fmla="*/ 1380113 h 1530240"/>
              <a:gd name="connsiteX4" fmla="*/ 520446 w 993454"/>
              <a:gd name="connsiteY4" fmla="*/ 1530240 h 1530240"/>
              <a:gd name="connsiteX5" fmla="*/ 520446 w 993454"/>
              <a:gd name="connsiteY5" fmla="*/ 1444515 h 1530240"/>
              <a:gd name="connsiteX6" fmla="*/ 0 w 993454"/>
              <a:gd name="connsiteY6" fmla="*/ 757749 h 1530240"/>
              <a:gd name="connsiteX7" fmla="*/ 6096 w 993454"/>
              <a:gd name="connsiteY7" fmla="*/ 622876 h 1530240"/>
              <a:gd name="connsiteX8" fmla="*/ 971534 w 993454"/>
              <a:gd name="connsiteY8" fmla="*/ 2465 h 1530240"/>
              <a:gd name="connsiteX9" fmla="*/ 983726 w 993454"/>
              <a:gd name="connsiteY9" fmla="*/ 171451 h 1530240"/>
              <a:gd name="connsiteX10" fmla="*/ 12442 w 993454"/>
              <a:gd name="connsiteY10" fmla="*/ 729786 h 153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93454" h="1530240" stroke="0" extrusionOk="0">
                <a:moveTo>
                  <a:pt x="6096" y="622876"/>
                </a:moveTo>
                <a:cubicBezTo>
                  <a:pt x="6096" y="929085"/>
                  <a:pt x="217653" y="1196513"/>
                  <a:pt x="520446" y="1273066"/>
                </a:cubicBezTo>
                <a:lnTo>
                  <a:pt x="520446" y="1187340"/>
                </a:lnTo>
                <a:lnTo>
                  <a:pt x="691896" y="1380113"/>
                </a:lnTo>
                <a:lnTo>
                  <a:pt x="520446" y="1530240"/>
                </a:lnTo>
                <a:lnTo>
                  <a:pt x="520446" y="1444515"/>
                </a:lnTo>
                <a:cubicBezTo>
                  <a:pt x="217653" y="1367963"/>
                  <a:pt x="6096" y="1100534"/>
                  <a:pt x="6096" y="794325"/>
                </a:cubicBezTo>
                <a:lnTo>
                  <a:pt x="6096" y="622876"/>
                </a:lnTo>
                <a:close/>
              </a:path>
              <a:path w="993454" h="1530240" fill="darkenLess" stroke="0" extrusionOk="0">
                <a:moveTo>
                  <a:pt x="983726" y="171452"/>
                </a:moveTo>
                <a:cubicBezTo>
                  <a:pt x="638816" y="171452"/>
                  <a:pt x="55738" y="373639"/>
                  <a:pt x="11707" y="708601"/>
                </a:cubicBezTo>
                <a:cubicBezTo>
                  <a:pt x="-13820" y="514404"/>
                  <a:pt x="45892" y="432784"/>
                  <a:pt x="179714" y="287294"/>
                </a:cubicBezTo>
                <a:cubicBezTo>
                  <a:pt x="281825" y="138284"/>
                  <a:pt x="799124" y="0"/>
                  <a:pt x="993454" y="0"/>
                </a:cubicBezTo>
                <a:lnTo>
                  <a:pt x="983726" y="171452"/>
                </a:lnTo>
                <a:close/>
              </a:path>
              <a:path w="993454" h="1530240" fill="none" extrusionOk="0">
                <a:moveTo>
                  <a:pt x="6096" y="622876"/>
                </a:moveTo>
                <a:cubicBezTo>
                  <a:pt x="6096" y="929085"/>
                  <a:pt x="217653" y="1196513"/>
                  <a:pt x="520446" y="1273066"/>
                </a:cubicBezTo>
                <a:lnTo>
                  <a:pt x="520446" y="1187340"/>
                </a:lnTo>
                <a:lnTo>
                  <a:pt x="691896" y="1380113"/>
                </a:lnTo>
                <a:lnTo>
                  <a:pt x="520446" y="1530240"/>
                </a:lnTo>
                <a:lnTo>
                  <a:pt x="520446" y="1444515"/>
                </a:lnTo>
                <a:cubicBezTo>
                  <a:pt x="217653" y="1367963"/>
                  <a:pt x="0" y="1063958"/>
                  <a:pt x="0" y="757749"/>
                </a:cubicBezTo>
                <a:lnTo>
                  <a:pt x="6096" y="622876"/>
                </a:lnTo>
                <a:cubicBezTo>
                  <a:pt x="6096" y="252010"/>
                  <a:pt x="592777" y="2465"/>
                  <a:pt x="971534" y="2465"/>
                </a:cubicBezTo>
                <a:lnTo>
                  <a:pt x="983726" y="171451"/>
                </a:lnTo>
                <a:cubicBezTo>
                  <a:pt x="638816" y="171451"/>
                  <a:pt x="30922" y="391193"/>
                  <a:pt x="12442" y="729786"/>
                </a:cubicBezTo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18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Class Card (2)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60412" y="1134635"/>
            <a:ext cx="10744200" cy="488516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Card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…</a:t>
            </a:r>
            <a:b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suit() { return this.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_suit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 }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</a:t>
            </a:r>
            <a:r>
              <a:rPr lang="en-US" sz="28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suit(suit) {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if (!Object.keys(Suits).map(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k =&gt; Suits[k]).includes(suit))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throw new Error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("Invalid card suite: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+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suit);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_suit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= suit;</a:t>
            </a:r>
            <a:b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toString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 return `${this.face}${this.suit}`;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9817" y="6172200"/>
            <a:ext cx="1055681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Check your solution here: </a:t>
            </a:r>
            <a:r>
              <a:rPr lang="en-US" sz="2600" dirty="0">
                <a:hlinkClick r:id="rId2"/>
              </a:rPr>
              <a:t>https://judge.softuni.bg/Contests/336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244050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3" y="4819278"/>
            <a:ext cx="10363200" cy="820600"/>
          </a:xfrm>
        </p:spPr>
        <p:txBody>
          <a:bodyPr/>
          <a:lstStyle/>
          <a:p>
            <a:r>
              <a:rPr lang="en-US" dirty="0"/>
              <a:t>Practice: Defining Classes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12813" y="5757966"/>
            <a:ext cx="10363200" cy="719034"/>
          </a:xfrm>
        </p:spPr>
        <p:txBody>
          <a:bodyPr/>
          <a:lstStyle/>
          <a:p>
            <a:r>
              <a:rPr lang="en-US" dirty="0"/>
              <a:t>Live Exercises in Class (Lab)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588" y="838200"/>
            <a:ext cx="3524026" cy="36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605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413" y="1151121"/>
            <a:ext cx="8222705" cy="557035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Classes</a:t>
            </a:r>
            <a:r>
              <a:rPr lang="en-US" sz="3200" dirty="0"/>
              <a:t> provide structure for objects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pPr>
              <a:spcBef>
                <a:spcPts val="1800"/>
              </a:spcBef>
            </a:pPr>
            <a:r>
              <a:rPr lang="en-US" sz="3200" dirty="0"/>
              <a:t>Classes may define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sz="3200" dirty="0"/>
              <a:t>:</a:t>
            </a:r>
          </a:p>
          <a:p>
            <a:r>
              <a:rPr lang="en-US" sz="3200" dirty="0"/>
              <a:t>Classes may define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accessor properties</a:t>
            </a:r>
          </a:p>
          <a:p>
            <a:pPr lvl="1"/>
            <a:r>
              <a:rPr lang="en-US" sz="3000" dirty="0"/>
              <a:t>Getters and setters: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pic>
        <p:nvPicPr>
          <p:cNvPr id="7" name="Picture 2" descr="C:\Users\Ivan\Desktop\elements_presentations\summary_p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346" y="1600200"/>
            <a:ext cx="2886066" cy="214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9235" y="4267200"/>
            <a:ext cx="2009177" cy="2009177"/>
          </a:xfrm>
          <a:prstGeom prst="rect">
            <a:avLst/>
          </a:prstGeom>
        </p:spPr>
      </p:pic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84211" y="1905802"/>
            <a:ext cx="4048539" cy="254606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Point 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(x,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y)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this.x = x;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this.y = y;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732750" y="1905802"/>
            <a:ext cx="3581400" cy="2546063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p1 =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Point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(2,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3);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p2 = 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Point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(7,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1);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console.log(p1);</a:t>
            </a:r>
          </a:p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console.log(p2);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644108" y="4661030"/>
            <a:ext cx="3269704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toString() { … }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4265612" y="5931484"/>
            <a:ext cx="4648200" cy="54551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 area() { return … }</a:t>
            </a:r>
          </a:p>
        </p:txBody>
      </p:sp>
    </p:spTree>
    <p:extLst>
      <p:ext uri="{BB962C8B-B14F-4D97-AF65-F5344CB8AC3E}">
        <p14:creationId xmlns:p14="http://schemas.microsoft.com/office/powerpoint/2010/main" val="138939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br>
              <a:rPr lang="en-US" sz="6000" b="1" dirty="0"/>
            </a:br>
            <a:r>
              <a:rPr lang="en-US" sz="11500" b="1" noProof="1"/>
              <a:t>#js-classes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a 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https://softuni.bg/courses/javascript-advanced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Classes and Class Members</a:t>
            </a:r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09376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5840" y="1255208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55208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276030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2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115840" y="2392344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682936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6212" y="4695216"/>
            <a:ext cx="8938472" cy="820600"/>
          </a:xfrm>
        </p:spPr>
        <p:txBody>
          <a:bodyPr/>
          <a:lstStyle/>
          <a:p>
            <a:r>
              <a:rPr lang="en-US" dirty="0"/>
              <a:t>Objects and Classes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46212" y="5622024"/>
            <a:ext cx="8938472" cy="692873"/>
          </a:xfrm>
        </p:spPr>
        <p:txBody>
          <a:bodyPr/>
          <a:lstStyle/>
          <a:p>
            <a:r>
              <a:rPr lang="en-US" dirty="0"/>
              <a:t>Defining and Using Classes in JS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084" y="1447800"/>
            <a:ext cx="3710728" cy="28769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0394" y="2141452"/>
            <a:ext cx="2793218" cy="1758320"/>
          </a:xfrm>
          <a:prstGeom prst="roundRect">
            <a:avLst>
              <a:gd name="adj" fmla="val 1701"/>
            </a:avLst>
          </a:prstGeom>
          <a:scene3d>
            <a:camera prst="perspectiveHeroicExtremeLeftFacing"/>
            <a:lightRig rig="threePt" dir="t"/>
          </a:scene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812" y="1852909"/>
            <a:ext cx="2969009" cy="2066723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45519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In programming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dirty="0"/>
              <a:t> holds a set of named values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E.g.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rectangle </a:t>
            </a:r>
            <a:r>
              <a:rPr lang="en-US" dirty="0"/>
              <a:t>object holds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width</a:t>
            </a:r>
            <a:r>
              <a:rPr lang="en-US" dirty="0"/>
              <a:t>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height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Creating a "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rect</a:t>
            </a:r>
            <a:r>
              <a:rPr lang="en-US" dirty="0"/>
              <a:t>" object in JS: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370012" y="2796237"/>
            <a:ext cx="2833048" cy="1977952"/>
            <a:chOff x="9294812" y="2136848"/>
            <a:chExt cx="2133600" cy="197795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9294812" y="2136848"/>
              <a:ext cx="2133600" cy="606349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rect</a:t>
              </a: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1371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5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4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color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'red'</a:t>
              </a:r>
            </a:p>
          </p:txBody>
        </p:sp>
      </p:grp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4431660" y="2553512"/>
            <a:ext cx="2500952" cy="578882"/>
          </a:xfrm>
          <a:prstGeom prst="wedgeRoundRectCallout">
            <a:avLst>
              <a:gd name="adj1" fmla="val -72248"/>
              <a:gd name="adj2" fmla="val 41702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name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4584060" y="3467912"/>
            <a:ext cx="2119952" cy="1033751"/>
          </a:xfrm>
          <a:prstGeom prst="wedgeRoundRectCallout">
            <a:avLst>
              <a:gd name="adj1" fmla="val -84063"/>
              <a:gd name="adj2" fmla="val -2176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properties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989014" y="5769592"/>
            <a:ext cx="10210798" cy="6193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rect =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width: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5, height: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4, color: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'red' </a:t>
            </a:r>
            <a:r>
              <a:rPr lang="pt-BR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r>
              <a:rPr lang="pt-BR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012" y="2791035"/>
            <a:ext cx="3150382" cy="1983154"/>
          </a:xfrm>
          <a:prstGeom prst="roundRect">
            <a:avLst>
              <a:gd name="adj" fmla="val 3914"/>
            </a:avLst>
          </a:prstGeom>
        </p:spPr>
      </p:pic>
    </p:spTree>
    <p:extLst>
      <p:ext uri="{BB962C8B-B14F-4D97-AF65-F5344CB8AC3E}">
        <p14:creationId xmlns:p14="http://schemas.microsoft.com/office/powerpoint/2010/main" val="3935211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programming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classes </a:t>
            </a:r>
            <a:r>
              <a:rPr lang="en-US" dirty="0"/>
              <a:t>provide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structure</a:t>
            </a:r>
            <a:r>
              <a:rPr lang="en-US" dirty="0"/>
              <a:t> for objects</a:t>
            </a:r>
          </a:p>
          <a:p>
            <a:pPr lvl="1"/>
            <a:r>
              <a:rPr lang="en-US" dirty="0"/>
              <a:t>Act 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template</a:t>
            </a:r>
            <a:r>
              <a:rPr lang="bg-BG" dirty="0"/>
              <a:t> </a:t>
            </a:r>
            <a:r>
              <a:rPr lang="en-US" dirty="0"/>
              <a:t>for objects of the same type</a:t>
            </a:r>
          </a:p>
          <a:p>
            <a:r>
              <a:rPr lang="en-US" dirty="0"/>
              <a:t>Classes define: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dirty="0"/>
              <a:t> (properties, attributes), e.g.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width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height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color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Actions</a:t>
            </a:r>
            <a:r>
              <a:rPr lang="en-US" dirty="0"/>
              <a:t> (behavior), e.g.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calcArea()</a:t>
            </a:r>
            <a:r>
              <a:rPr lang="en-US" dirty="0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resize(ratio)</a:t>
            </a:r>
            <a:endParaRPr lang="en-US" dirty="0"/>
          </a:p>
          <a:p>
            <a:r>
              <a:rPr lang="en-US" dirty="0"/>
              <a:t>One class may have many instances (objects)</a:t>
            </a:r>
          </a:p>
          <a:p>
            <a:r>
              <a:rPr lang="en-US" dirty="0"/>
              <a:t>Example class: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Rectangle</a:t>
            </a:r>
          </a:p>
          <a:p>
            <a:r>
              <a:rPr lang="en-US" dirty="0"/>
              <a:t>Example objects: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redRect</a:t>
            </a:r>
            <a:r>
              <a:rPr lang="en-US" dirty="0"/>
              <a:t>, </a:t>
            </a:r>
            <a:r>
              <a:rPr lang="en-US" b="1" noProof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blueRect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</a:t>
            </a:r>
          </a:p>
        </p:txBody>
      </p:sp>
    </p:spTree>
    <p:extLst>
      <p:ext uri="{BB962C8B-B14F-4D97-AF65-F5344CB8AC3E}">
        <p14:creationId xmlns:p14="http://schemas.microsoft.com/office/powerpoint/2010/main" val="38719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Classes in JS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4" y="1164700"/>
            <a:ext cx="10210798" cy="52237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height,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color)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= width;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 = height;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.color = color;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  <a:p>
            <a:pPr eaLnBrk="0" hangingPunct="0">
              <a:lnSpc>
                <a:spcPct val="105000"/>
              </a:lnSpc>
              <a:spcBef>
                <a:spcPts val="18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redRect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Rectangle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(4, 5, 'red');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blueRect = </a:t>
            </a:r>
            <a:r>
              <a:rPr lang="pt-BR" sz="30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Rectangle</a:t>
            </a: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(8, 3, 'blue');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30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console.log(redRect, blueRect);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700" y="1352144"/>
            <a:ext cx="2615712" cy="1524000"/>
          </a:xfrm>
          <a:prstGeom prst="roundRect">
            <a:avLst>
              <a:gd name="adj" fmla="val 2624"/>
            </a:avLst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0700" y="3046376"/>
            <a:ext cx="2618912" cy="1524000"/>
          </a:xfrm>
          <a:prstGeom prst="roundRect">
            <a:avLst>
              <a:gd name="adj" fmla="val 2624"/>
            </a:avLst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2012" y="3858545"/>
            <a:ext cx="6511638" cy="711831"/>
          </a:xfrm>
          <a:prstGeom prst="roundRect">
            <a:avLst>
              <a:gd name="adj" fmla="val 5109"/>
            </a:avLst>
          </a:prstGeom>
        </p:spPr>
      </p:pic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5388292" y="401320"/>
            <a:ext cx="3200400" cy="1143000"/>
          </a:xfrm>
          <a:prstGeom prst="wedgeRoundRectCallout">
            <a:avLst>
              <a:gd name="adj1" fmla="val -64392"/>
              <a:gd name="adj2" fmla="val 58497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The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constructor</a:t>
            </a:r>
            <a:r>
              <a:rPr lang="en-US" sz="3000" dirty="0">
                <a:solidFill>
                  <a:srgbClr val="FFFFFF"/>
                </a:solidFill>
              </a:rPr>
              <a:t> defines class data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7999412" y="5867400"/>
            <a:ext cx="3581400" cy="627021"/>
          </a:xfrm>
          <a:prstGeom prst="wedgeRoundRectCallout">
            <a:avLst>
              <a:gd name="adj1" fmla="val -59055"/>
              <a:gd name="adj2" fmla="val -55629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Create a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new</a:t>
            </a:r>
            <a:r>
              <a:rPr lang="en-US" sz="3000" dirty="0">
                <a:solidFill>
                  <a:srgbClr val="FFFFFF"/>
                </a:solidFill>
              </a:rPr>
              <a:t> object</a:t>
            </a:r>
            <a:endParaRPr lang="bg-BG" sz="3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864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Holding Data + Methods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989014" y="1047712"/>
            <a:ext cx="10210798" cy="408033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Rectangle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constructor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(width,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height,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onsolas" pitchFamily="49" charset="0"/>
              </a:rPr>
              <a:t> 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color)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[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.width,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.height,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.color] =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[width, height, color];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spcBef>
                <a:spcPts val="1200"/>
              </a:spcBef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calcArea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 {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.width *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.height;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pt-BR" sz="26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8075612" y="3130428"/>
            <a:ext cx="3276600" cy="1565154"/>
          </a:xfrm>
          <a:prstGeom prst="wedgeRoundRectCallout">
            <a:avLst>
              <a:gd name="adj1" fmla="val -67823"/>
              <a:gd name="adj2" fmla="val -20074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sz="3000" dirty="0">
                <a:solidFill>
                  <a:srgbClr val="FFFFFF"/>
                </a:solidFill>
              </a:rPr>
              <a:t> perform operations over the class data</a:t>
            </a:r>
            <a:endParaRPr lang="bg-BG" sz="3000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6005" y="6205023"/>
            <a:ext cx="1055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your solution here: </a:t>
            </a:r>
            <a:r>
              <a:rPr lang="en-US" dirty="0">
                <a:hlinkClick r:id="rId2"/>
              </a:rPr>
              <a:t>https://judge.softuni.bg/Contests/336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989014" y="5129663"/>
            <a:ext cx="10210798" cy="96633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lIns="144000" tIns="72000" rIns="144000" bIns="72000">
            <a:spAutoFit/>
          </a:bodyPr>
          <a:lstStyle/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let rect = 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new Rectangle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(4, 5, 'red');</a:t>
            </a:r>
            <a:endParaRPr lang="bg-BG" sz="2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eaLnBrk="0" hangingPunct="0">
              <a:lnSpc>
                <a:spcPct val="105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console.log(rect.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calcArea()</a:t>
            </a:r>
            <a:r>
              <a:rPr lang="pt-BR" sz="26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);</a:t>
            </a:r>
            <a:r>
              <a:rPr lang="pt-BR" sz="26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// 20</a:t>
            </a:r>
          </a:p>
        </p:txBody>
      </p:sp>
    </p:spTree>
    <p:extLst>
      <p:ext uri="{BB962C8B-B14F-4D97-AF65-F5344CB8AC3E}">
        <p14:creationId xmlns:p14="http://schemas.microsoft.com/office/powerpoint/2010/main" val="174781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vs. Objects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13868" y="857656"/>
            <a:ext cx="0" cy="5686802"/>
          </a:xfrm>
          <a:prstGeom prst="line">
            <a:avLst/>
          </a:prstGeom>
          <a:ln w="25400">
            <a:solidFill>
              <a:schemeClr val="tx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6571069" y="1162456"/>
            <a:ext cx="3047999" cy="2373076"/>
            <a:chOff x="9294812" y="1741724"/>
            <a:chExt cx="2133600" cy="2373076"/>
          </a:xfrm>
        </p:grpSpPr>
        <p:sp>
          <p:nvSpPr>
            <p:cNvPr id="13" name="Rectangle 3"/>
            <p:cNvSpPr>
              <a:spLocks noChangeArrowheads="1"/>
            </p:cNvSpPr>
            <p:nvPr/>
          </p:nvSpPr>
          <p:spPr bwMode="auto">
            <a:xfrm>
              <a:off x="9294812" y="1741724"/>
              <a:ext cx="2133600" cy="10014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object</a:t>
              </a:r>
              <a:br>
                <a:rPr lang="en-US" sz="2800" noProof="1">
                  <a:latin typeface="Consolas" panose="020B0609020204030204" pitchFamily="49" charset="0"/>
                </a:rPr>
              </a:b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redRect</a:t>
              </a:r>
            </a:p>
          </p:txBody>
        </p:sp>
        <p:sp>
          <p:nvSpPr>
            <p:cNvPr id="14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1371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4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5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color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'red'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79868" y="2206002"/>
            <a:ext cx="2286000" cy="3256704"/>
            <a:chOff x="455612" y="2077297"/>
            <a:chExt cx="2375848" cy="3256704"/>
          </a:xfrm>
        </p:grpSpPr>
        <p:sp>
          <p:nvSpPr>
            <p:cNvPr id="6" name="Rectangle 3"/>
            <p:cNvSpPr>
              <a:spLocks noChangeArrowheads="1"/>
            </p:cNvSpPr>
            <p:nvPr/>
          </p:nvSpPr>
          <p:spPr bwMode="auto">
            <a:xfrm>
              <a:off x="455612" y="2077297"/>
              <a:ext cx="2375848" cy="10014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class</a:t>
              </a:r>
              <a:r>
                <a:rPr lang="en-US" sz="2800" b="1" noProof="1">
                  <a:latin typeface="Consolas" panose="020B0609020204030204" pitchFamily="49" charset="0"/>
                </a:rPr>
                <a:t>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Rectangle</a:t>
              </a:r>
            </a:p>
          </p:txBody>
        </p:sp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455612" y="3078773"/>
              <a:ext cx="2375848" cy="1320355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color</a:t>
              </a:r>
            </a:p>
          </p:txBody>
        </p:sp>
        <p:sp>
          <p:nvSpPr>
            <p:cNvPr id="15" name="Rectangle 4"/>
            <p:cNvSpPr>
              <a:spLocks noChangeArrowheads="1"/>
            </p:cNvSpPr>
            <p:nvPr/>
          </p:nvSpPr>
          <p:spPr bwMode="auto">
            <a:xfrm>
              <a:off x="455612" y="4399129"/>
              <a:ext cx="2375848" cy="934872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calcArea()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resize(…)</a:t>
              </a:r>
            </a:p>
          </p:txBody>
        </p:sp>
      </p:grpSp>
      <p:sp>
        <p:nvSpPr>
          <p:cNvPr id="16" name="AutoShape 6"/>
          <p:cNvSpPr>
            <a:spLocks noChangeArrowheads="1"/>
          </p:cNvSpPr>
          <p:nvPr/>
        </p:nvSpPr>
        <p:spPr bwMode="auto">
          <a:xfrm>
            <a:off x="3363608" y="4700705"/>
            <a:ext cx="2293060" cy="1033751"/>
          </a:xfrm>
          <a:prstGeom prst="wedgeRoundRectCallout">
            <a:avLst>
              <a:gd name="adj1" fmla="val -73111"/>
              <a:gd name="adj2" fmla="val -36285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actions</a:t>
            </a:r>
            <a:r>
              <a:rPr lang="en-US" sz="3000" dirty="0">
                <a:solidFill>
                  <a:srgbClr val="FFFFFF"/>
                </a:solidFill>
              </a:rPr>
              <a:t> (methods)</a:t>
            </a:r>
            <a:endParaRPr lang="bg-BG" sz="3000" dirty="0">
              <a:solidFill>
                <a:srgbClr val="FFFFFF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6571069" y="3912480"/>
            <a:ext cx="3047999" cy="2373076"/>
            <a:chOff x="9294812" y="1741724"/>
            <a:chExt cx="2133600" cy="2373076"/>
          </a:xfrm>
        </p:grpSpPr>
        <p:sp>
          <p:nvSpPr>
            <p:cNvPr id="18" name="Rectangle 3"/>
            <p:cNvSpPr>
              <a:spLocks noChangeArrowheads="1"/>
            </p:cNvSpPr>
            <p:nvPr/>
          </p:nvSpPr>
          <p:spPr bwMode="auto">
            <a:xfrm>
              <a:off x="9294812" y="1741724"/>
              <a:ext cx="2133600" cy="1001474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algn="ctr" eaLnBrk="0" hangingPunct="0">
                <a:lnSpc>
                  <a:spcPts val="3000"/>
                </a:lnSpc>
                <a:spcBef>
                  <a:spcPts val="0"/>
                </a:spcBef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noProof="1">
                  <a:latin typeface="Consolas" panose="020B0609020204030204" pitchFamily="49" charset="0"/>
                </a:rPr>
                <a:t>object</a:t>
              </a:r>
              <a:br>
                <a:rPr lang="en-US" sz="2800" noProof="1">
                  <a:latin typeface="Consolas" panose="020B0609020204030204" pitchFamily="49" charset="0"/>
                </a:rPr>
              </a:b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blueRect</a:t>
              </a:r>
            </a:p>
          </p:txBody>
        </p:sp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9294812" y="2743200"/>
              <a:ext cx="2133600" cy="13716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15000"/>
              </a:schemeClr>
            </a:solidFill>
            <a:ln w="25400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wrap="square" lIns="108000" tIns="108000" rIns="108000" bIns="108000">
              <a:noAutofit/>
            </a:bodyPr>
            <a:lstStyle/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width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8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height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3</a:t>
              </a:r>
            </a:p>
            <a:p>
              <a:pPr eaLnBrk="0" hangingPunct="0">
                <a:lnSpc>
                  <a:spcPts val="3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r>
                <a:rPr lang="en-US" sz="2800" b="1" noProof="1">
                  <a:latin typeface="Consolas" panose="020B0609020204030204" pitchFamily="49" charset="0"/>
                </a:rPr>
                <a:t>color = </a:t>
              </a:r>
              <a:r>
                <a:rPr lang="en-US" sz="2800" b="1" noProof="1">
                  <a:solidFill>
                    <a:schemeClr val="tx2">
                      <a:lumMod val="75000"/>
                    </a:schemeClr>
                  </a:solidFill>
                  <a:latin typeface="Consolas" panose="020B0609020204030204" pitchFamily="49" charset="0"/>
                </a:rPr>
                <a:t>'blue'</a:t>
              </a:r>
            </a:p>
          </p:txBody>
        </p:sp>
      </p:grpSp>
      <p:sp>
        <p:nvSpPr>
          <p:cNvPr id="25" name="AutoShape 6"/>
          <p:cNvSpPr>
            <a:spLocks noChangeArrowheads="1"/>
          </p:cNvSpPr>
          <p:nvPr/>
        </p:nvSpPr>
        <p:spPr bwMode="auto">
          <a:xfrm>
            <a:off x="9923867" y="1225008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AutoShape 6"/>
          <p:cNvSpPr>
            <a:spLocks noChangeArrowheads="1"/>
          </p:cNvSpPr>
          <p:nvPr/>
        </p:nvSpPr>
        <p:spPr bwMode="auto">
          <a:xfrm>
            <a:off x="9923867" y="2444208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7" name="AutoShape 6"/>
          <p:cNvSpPr>
            <a:spLocks noChangeArrowheads="1"/>
          </p:cNvSpPr>
          <p:nvPr/>
        </p:nvSpPr>
        <p:spPr bwMode="auto">
          <a:xfrm>
            <a:off x="9923867" y="4037037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8" name="AutoShape 6"/>
          <p:cNvSpPr>
            <a:spLocks noChangeArrowheads="1"/>
          </p:cNvSpPr>
          <p:nvPr/>
        </p:nvSpPr>
        <p:spPr bwMode="auto">
          <a:xfrm>
            <a:off x="9923867" y="5256237"/>
            <a:ext cx="1524001" cy="995628"/>
          </a:xfrm>
          <a:prstGeom prst="wedgeRoundRectCallout">
            <a:avLst>
              <a:gd name="adj1" fmla="val -88540"/>
              <a:gd name="adj2" fmla="val -305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Object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79868" y="1296530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Classes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47268" y="322799"/>
            <a:ext cx="297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Objects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3363609" y="1957505"/>
            <a:ext cx="2293059" cy="578882"/>
          </a:xfrm>
          <a:prstGeom prst="wedgeRoundRectCallout">
            <a:avLst>
              <a:gd name="adj1" fmla="val -77957"/>
              <a:gd name="adj2" fmla="val 55848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name</a:t>
            </a:r>
            <a:endParaRPr lang="bg-BG" sz="3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3363608" y="3107205"/>
            <a:ext cx="2293059" cy="1081048"/>
          </a:xfrm>
          <a:prstGeom prst="wedgeRoundRectCallout">
            <a:avLst>
              <a:gd name="adj1" fmla="val -79659"/>
              <a:gd name="adj2" fmla="val -14593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Class </a:t>
            </a:r>
            <a:r>
              <a:rPr lang="en-US" sz="30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sz="3000" dirty="0">
                <a:solidFill>
                  <a:srgbClr val="FFFFFF"/>
                </a:solidFill>
              </a:rPr>
              <a:t> (properties)</a:t>
            </a:r>
            <a:endParaRPr lang="bg-BG" sz="3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9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5" grpId="0" animBg="1"/>
      <p:bldP spid="26" grpId="0" animBg="1"/>
      <p:bldP spid="27" grpId="0" animBg="1"/>
      <p:bldP spid="28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1650</TotalTime>
  <Words>1572</Words>
  <Application>Microsoft Office PowerPoint</Application>
  <PresentationFormat>Custom</PresentationFormat>
  <Paragraphs>345</Paragraphs>
  <Slides>32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Consolas</vt:lpstr>
      <vt:lpstr>Wingdings</vt:lpstr>
      <vt:lpstr>Wingdings 2</vt:lpstr>
      <vt:lpstr>SoftUni 16x9</vt:lpstr>
      <vt:lpstr>Classes and Class Members</vt:lpstr>
      <vt:lpstr>Table of Contents</vt:lpstr>
      <vt:lpstr>Have a Question?</vt:lpstr>
      <vt:lpstr>Objects and Classes</vt:lpstr>
      <vt:lpstr>Objects</vt:lpstr>
      <vt:lpstr>Classes</vt:lpstr>
      <vt:lpstr>Defining Classes in JS</vt:lpstr>
      <vt:lpstr>Classes Holding Data + Methods</vt:lpstr>
      <vt:lpstr>Classes vs. Objects</vt:lpstr>
      <vt:lpstr>Problem: Persons</vt:lpstr>
      <vt:lpstr>Problem: Persons – Output</vt:lpstr>
      <vt:lpstr>Solution: Person Class</vt:lpstr>
      <vt:lpstr>Solution: getPersons() Function</vt:lpstr>
      <vt:lpstr>Accessor Properties</vt:lpstr>
      <vt:lpstr>Accessor Properties</vt:lpstr>
      <vt:lpstr>Accessor Properties in Action</vt:lpstr>
      <vt:lpstr>Static Methods</vt:lpstr>
      <vt:lpstr>Static Methods</vt:lpstr>
      <vt:lpstr>Legacy Classes in JS</vt:lpstr>
      <vt:lpstr>Legacy Classes</vt:lpstr>
      <vt:lpstr>Comparison with the New Syntax</vt:lpstr>
      <vt:lpstr>Protecting Class Data</vt:lpstr>
      <vt:lpstr>Problem: Cards</vt:lpstr>
      <vt:lpstr>Problem: Cards – Sample Output</vt:lpstr>
      <vt:lpstr>Solution: Create Cards Function</vt:lpstr>
      <vt:lpstr>Solution: Class Card</vt:lpstr>
      <vt:lpstr>Solution: Class Card (2)</vt:lpstr>
      <vt:lpstr>Practice: Defining Classes</vt:lpstr>
      <vt:lpstr>Summary</vt:lpstr>
      <vt:lpstr>Classes and Class Members</vt:lpstr>
      <vt:lpstr>License</vt:lpstr>
      <vt:lpstr>Free Trainings @ Software University</vt:lpstr>
    </vt:vector>
  </TitlesOfParts>
  <Manager>Svetlin Nakov</Manager>
  <Company>Software University (SoftUni)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Classes and Class Members</dc:title>
  <dc:subject>JavaScript Avdanced - Practical Training Course @ SoftUni</dc:subject>
  <dc:creator>Software University Foundation</dc:creator>
  <cp:keywords>JS, JavaScript, programming, course, SoftUni, Software University</cp:keywords>
  <dc:description>JavaScript Advanced Course @ SoftUni - https://softuni.bg/courses/javascript-advanced</dc:description>
  <cp:lastModifiedBy>Svetlin Nakov</cp:lastModifiedBy>
  <cp:revision>105</cp:revision>
  <dcterms:created xsi:type="dcterms:W3CDTF">2014-01-02T17:00:34Z</dcterms:created>
  <dcterms:modified xsi:type="dcterms:W3CDTF">2016-10-28T09:17:35Z</dcterms:modified>
  <cp:category>JS, JavaScript, front-end, ES6, ES2015, ES2016, ES2017, Web development, computer programming, programming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